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2" r:id="rId6"/>
    <p:sldId id="260" r:id="rId7"/>
    <p:sldId id="261" r:id="rId8"/>
    <p:sldId id="263" r:id="rId9"/>
    <p:sldId id="264" r:id="rId10"/>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55A555"/>
    <a:srgbClr val="63CDF4"/>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34" autoAdjust="0"/>
    <p:restoredTop sz="86029" autoAdjust="0"/>
  </p:normalViewPr>
  <p:slideViewPr>
    <p:cSldViewPr snapToGrid="0" snapToObjects="1">
      <p:cViewPr varScale="1">
        <p:scale>
          <a:sx n="95" d="100"/>
          <a:sy n="95" d="100"/>
        </p:scale>
        <p:origin x="88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D70723-78F3-D340-A4D6-C9741D39619A}" type="datetimeFigureOut">
              <a:rPr lang="es-ES" smtClean="0"/>
              <a:t>08/05/2019</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es-ES"/>
              <a:t>Editar los estilos de texto del patrón
Segundo nivel
Tercer nivel
Cuarto nivel
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8C5EA9-0F9A-8C43-BF30-B021BBF3FAD0}" type="slidenum">
              <a:rPr lang="es-ES" smtClean="0"/>
              <a:t>‹#›</a:t>
            </a:fld>
            <a:endParaRPr lang="es-ES"/>
          </a:p>
        </p:txBody>
      </p:sp>
    </p:spTree>
    <p:extLst>
      <p:ext uri="{BB962C8B-B14F-4D97-AF65-F5344CB8AC3E}">
        <p14:creationId xmlns:p14="http://schemas.microsoft.com/office/powerpoint/2010/main" val="28839142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1" kern="1200" dirty="0" smtClean="0">
                <a:solidFill>
                  <a:schemeClr val="tx1"/>
                </a:solidFill>
                <a:effectLst/>
                <a:latin typeface="+mn-lt"/>
                <a:ea typeface="+mn-ea"/>
                <a:cs typeface="+mn-cs"/>
              </a:rPr>
              <a:t>Palestinians from </a:t>
            </a:r>
            <a:r>
              <a:rPr lang="en-GB" sz="1200" b="0" i="1" kern="1200" dirty="0" err="1" smtClean="0">
                <a:solidFill>
                  <a:schemeClr val="tx1"/>
                </a:solidFill>
                <a:effectLst/>
                <a:latin typeface="+mn-lt"/>
                <a:ea typeface="+mn-ea"/>
                <a:cs typeface="+mn-cs"/>
              </a:rPr>
              <a:t>Susiya</a:t>
            </a:r>
            <a:r>
              <a:rPr lang="en-GB" sz="1200" b="0" i="1" kern="1200" dirty="0" smtClean="0">
                <a:solidFill>
                  <a:schemeClr val="tx1"/>
                </a:solidFill>
                <a:effectLst/>
                <a:latin typeface="+mn-lt"/>
                <a:ea typeface="+mn-ea"/>
                <a:cs typeface="+mn-cs"/>
              </a:rPr>
              <a:t> hold up their flags in protest at the settler visit onto their land [Photo: EAPPI/Liz]</a:t>
            </a:r>
          </a:p>
          <a:p>
            <a:endParaRPr lang="en-GB" dirty="0"/>
          </a:p>
        </p:txBody>
      </p:sp>
      <p:sp>
        <p:nvSpPr>
          <p:cNvPr id="4" name="Slide Number Placeholder 3"/>
          <p:cNvSpPr>
            <a:spLocks noGrp="1"/>
          </p:cNvSpPr>
          <p:nvPr>
            <p:ph type="sldNum" sz="quarter" idx="10"/>
          </p:nvPr>
        </p:nvSpPr>
        <p:spPr/>
        <p:txBody>
          <a:bodyPr/>
          <a:lstStyle/>
          <a:p>
            <a:fld id="{2968F8BC-DB05-4E94-B1F8-5D73CC86C224}" type="slidenum">
              <a:rPr lang="en-GB" smtClean="0"/>
              <a:t>3</a:t>
            </a:fld>
            <a:endParaRPr lang="en-GB"/>
          </a:p>
        </p:txBody>
      </p:sp>
    </p:spTree>
    <p:extLst>
      <p:ext uri="{BB962C8B-B14F-4D97-AF65-F5344CB8AC3E}">
        <p14:creationId xmlns:p14="http://schemas.microsoft.com/office/powerpoint/2010/main" val="2086029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1" fontAlgn="t" latinLnBrk="0" hangingPunct="1"/>
            <a:r>
              <a:rPr lang="en-GB" sz="1200" b="1" i="0" u="none" strike="noStrike" kern="1200" dirty="0" smtClean="0">
                <a:solidFill>
                  <a:schemeClr val="tx1"/>
                </a:solidFill>
                <a:effectLst/>
                <a:latin typeface="+mn-lt"/>
                <a:ea typeface="+mn-ea"/>
                <a:cs typeface="+mn-cs"/>
              </a:rPr>
              <a:t>Women in Black</a:t>
            </a:r>
            <a:endParaRPr lang="en-GB"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Founded 1988</a:t>
            </a:r>
            <a:endParaRPr lang="en-GB"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Palestinian Vision</a:t>
            </a:r>
            <a:endParaRPr lang="en-GB"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Founded 1998</a:t>
            </a:r>
            <a:endParaRPr lang="en-GB" sz="1200" b="0" i="0" u="none" strike="noStrike" kern="1200" dirty="0" smtClean="0">
              <a:solidFill>
                <a:schemeClr val="tx1"/>
              </a:solidFill>
              <a:effectLst/>
              <a:latin typeface="+mn-lt"/>
              <a:ea typeface="+mn-ea"/>
              <a:cs typeface="+mn-cs"/>
            </a:endParaRPr>
          </a:p>
          <a:p>
            <a:pPr rtl="0" eaLnBrk="1" fontAlgn="t" latinLnBrk="0" hangingPunct="1"/>
            <a:r>
              <a:rPr lang="en-GB" sz="1200" b="1" i="0" u="none" strike="noStrike" kern="1200" dirty="0" smtClean="0">
                <a:solidFill>
                  <a:schemeClr val="tx1"/>
                </a:solidFill>
                <a:effectLst/>
                <a:latin typeface="+mn-lt"/>
                <a:ea typeface="+mn-ea"/>
                <a:cs typeface="+mn-cs"/>
              </a:rPr>
              <a:t>Other Voice</a:t>
            </a:r>
            <a:endParaRPr lang="en-GB"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Founded 2007?</a:t>
            </a:r>
            <a:endParaRPr lang="en-GB" sz="1200" b="0" i="0" u="none" strike="noStrike" kern="1200" dirty="0" smtClean="0">
              <a:solidFill>
                <a:schemeClr val="tx1"/>
              </a:solidFill>
              <a:effectLst/>
              <a:latin typeface="+mn-lt"/>
              <a:ea typeface="+mn-ea"/>
              <a:cs typeface="+mn-cs"/>
            </a:endParaRPr>
          </a:p>
          <a:p>
            <a:pPr rtl="0" eaLnBrk="1" fontAlgn="t" latinLnBrk="0" hangingPunct="1"/>
            <a:r>
              <a:rPr lang="en-GB" sz="1200" b="1" i="0" u="none" strike="noStrike" kern="1200" dirty="0" smtClean="0">
                <a:solidFill>
                  <a:schemeClr val="tx1"/>
                </a:solidFill>
                <a:effectLst/>
                <a:latin typeface="+mn-lt"/>
                <a:ea typeface="+mn-ea"/>
                <a:cs typeface="+mn-cs"/>
              </a:rPr>
              <a:t>Combatants for Peace</a:t>
            </a:r>
            <a:endParaRPr lang="en-GB"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Founded 2006</a:t>
            </a:r>
            <a:endParaRPr lang="en-GB" sz="1200" b="0" i="0" u="none" strike="noStrike" kern="1200" dirty="0" smtClean="0">
              <a:solidFill>
                <a:schemeClr val="tx1"/>
              </a:solidFill>
              <a:effectLst/>
              <a:latin typeface="+mn-lt"/>
              <a:ea typeface="+mn-ea"/>
              <a:cs typeface="+mn-cs"/>
            </a:endParaRPr>
          </a:p>
          <a:p>
            <a:pPr rtl="0" eaLnBrk="1" fontAlgn="t" latinLnBrk="0" hangingPunct="1"/>
            <a:r>
              <a:rPr lang="en-GB" sz="1200" b="1" i="0" u="none" strike="noStrike" kern="1200" dirty="0" smtClean="0">
                <a:solidFill>
                  <a:schemeClr val="tx1"/>
                </a:solidFill>
                <a:effectLst/>
                <a:latin typeface="+mn-lt"/>
                <a:ea typeface="+mn-ea"/>
                <a:cs typeface="+mn-cs"/>
              </a:rPr>
              <a:t>Youth Against Settlements</a:t>
            </a:r>
            <a:endParaRPr lang="en-GB"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Founded?</a:t>
            </a:r>
            <a:endParaRPr lang="en-GB" sz="1200" b="0" i="0" u="none" strike="noStrike" kern="1200" dirty="0" smtClean="0">
              <a:solidFill>
                <a:schemeClr val="tx1"/>
              </a:solidFill>
              <a:effectLst/>
              <a:latin typeface="+mn-lt"/>
              <a:ea typeface="+mn-ea"/>
              <a:cs typeface="+mn-cs"/>
            </a:endParaRPr>
          </a:p>
          <a:p>
            <a:pPr rtl="0" eaLnBrk="1" fontAlgn="t" latinLnBrk="0" hangingPunct="1"/>
            <a:r>
              <a:rPr lang="en-GB" sz="1200" b="1" i="0" u="none" strike="noStrike" kern="1200" dirty="0" smtClean="0">
                <a:solidFill>
                  <a:schemeClr val="tx1"/>
                </a:solidFill>
                <a:effectLst/>
                <a:latin typeface="+mn-lt"/>
                <a:ea typeface="+mn-ea"/>
                <a:cs typeface="+mn-cs"/>
              </a:rPr>
              <a:t>Israeli Committee Against House Demolitions</a:t>
            </a:r>
            <a:endParaRPr lang="en-GB"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Founded 1997</a:t>
            </a:r>
            <a:endParaRPr lang="en-GB" sz="1200" b="0" i="0" u="none" strike="noStrike" kern="1200" dirty="0" smtClean="0">
              <a:solidFill>
                <a:schemeClr val="tx1"/>
              </a:solidFill>
              <a:effectLst/>
              <a:latin typeface="+mn-lt"/>
              <a:ea typeface="+mn-ea"/>
              <a:cs typeface="+mn-cs"/>
            </a:endParaRPr>
          </a:p>
          <a:p>
            <a:pPr rtl="0" eaLnBrk="1" fontAlgn="t" latinLnBrk="0" hangingPunct="1"/>
            <a:r>
              <a:rPr lang="en-GB" sz="1200" b="1" i="0" u="none" strike="noStrike" kern="1200" dirty="0" err="1" smtClean="0">
                <a:solidFill>
                  <a:schemeClr val="tx1"/>
                </a:solidFill>
                <a:effectLst/>
                <a:latin typeface="+mn-lt"/>
                <a:ea typeface="+mn-ea"/>
                <a:cs typeface="+mn-cs"/>
              </a:rPr>
              <a:t>B’tselem</a:t>
            </a:r>
            <a:endParaRPr lang="en-GB"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Founded 1989</a:t>
            </a:r>
            <a:endParaRPr lang="en-GB"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Al-Haq</a:t>
            </a:r>
            <a:endParaRPr lang="en-GB"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Rabbis for Human Rights</a:t>
            </a:r>
            <a:endParaRPr lang="en-GB"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err="1" smtClean="0">
                <a:solidFill>
                  <a:schemeClr val="tx1"/>
                </a:solidFill>
                <a:effectLst/>
                <a:latin typeface="+mn-lt"/>
                <a:ea typeface="+mn-ea"/>
                <a:cs typeface="+mn-cs"/>
              </a:rPr>
              <a:t>Yesh</a:t>
            </a:r>
            <a:r>
              <a:rPr lang="en-US" sz="1200" b="1" i="0" u="none" strike="noStrike" kern="1200" dirty="0" smtClean="0">
                <a:solidFill>
                  <a:schemeClr val="tx1"/>
                </a:solidFill>
                <a:effectLst/>
                <a:latin typeface="+mn-lt"/>
                <a:ea typeface="+mn-ea"/>
                <a:cs typeface="+mn-cs"/>
              </a:rPr>
              <a:t> Din</a:t>
            </a:r>
            <a:endParaRPr lang="en-GB"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smtClean="0">
                <a:solidFill>
                  <a:schemeClr val="tx1"/>
                </a:solidFill>
                <a:effectLst/>
                <a:latin typeface="+mn-lt"/>
                <a:ea typeface="+mn-ea"/>
                <a:cs typeface="+mn-cs"/>
              </a:rPr>
              <a:t>“Parents</a:t>
            </a:r>
            <a:r>
              <a:rPr lang="en-US" sz="1200" b="1" i="0" u="none" strike="noStrike" kern="1200" baseline="0" dirty="0" smtClean="0">
                <a:solidFill>
                  <a:schemeClr val="tx1"/>
                </a:solidFill>
                <a:effectLst/>
                <a:latin typeface="+mn-lt"/>
                <a:ea typeface="+mn-ea"/>
                <a:cs typeface="+mn-cs"/>
              </a:rPr>
              <a:t> Circle,” </a:t>
            </a:r>
            <a:r>
              <a:rPr lang="en-US" sz="1200" b="1" i="0" u="none" strike="noStrike" kern="1200" dirty="0" smtClean="0">
                <a:solidFill>
                  <a:schemeClr val="tx1"/>
                </a:solidFill>
                <a:effectLst/>
                <a:latin typeface="+mn-lt"/>
                <a:ea typeface="+mn-ea"/>
                <a:cs typeface="+mn-cs"/>
              </a:rPr>
              <a:t>Bereaved</a:t>
            </a:r>
            <a:r>
              <a:rPr lang="en-US" sz="1200" b="1" i="0" u="none" strike="noStrike" kern="1200" baseline="0" dirty="0" smtClean="0">
                <a:solidFill>
                  <a:schemeClr val="tx1"/>
                </a:solidFill>
                <a:effectLst/>
                <a:latin typeface="+mn-lt"/>
                <a:ea typeface="+mn-ea"/>
                <a:cs typeface="+mn-cs"/>
              </a:rPr>
              <a:t> Families for Peace,</a:t>
            </a:r>
            <a:endParaRPr lang="en-GB" sz="1200" b="0" i="0" u="none" strike="noStrike" kern="1200" dirty="0" smtClean="0">
              <a:solidFill>
                <a:schemeClr val="tx1"/>
              </a:solidFill>
              <a:effectLst/>
              <a:latin typeface="+mn-lt"/>
              <a:ea typeface="+mn-ea"/>
              <a:cs typeface="+mn-cs"/>
            </a:endParaRPr>
          </a:p>
          <a:p>
            <a:pPr rtl="0" eaLnBrk="1" fontAlgn="t" latinLnBrk="0" hangingPunct="1"/>
            <a:r>
              <a:rPr lang="en-US" sz="1200" b="1" i="0" u="none" strike="noStrike" kern="1200" dirty="0" err="1" smtClean="0">
                <a:solidFill>
                  <a:schemeClr val="tx1"/>
                </a:solidFill>
                <a:effectLst/>
                <a:latin typeface="+mn-lt"/>
                <a:ea typeface="+mn-ea"/>
                <a:cs typeface="+mn-cs"/>
              </a:rPr>
              <a:t>Addameer</a:t>
            </a:r>
            <a:endParaRPr lang="en-GB" sz="1200" b="0" i="0" u="none" strike="noStrike"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2968F8BC-DB05-4E94-B1F8-5D73CC86C224}" type="slidenum">
              <a:rPr lang="en-GB" smtClean="0"/>
              <a:t>5</a:t>
            </a:fld>
            <a:endParaRPr lang="en-GB"/>
          </a:p>
        </p:txBody>
      </p:sp>
    </p:spTree>
    <p:extLst>
      <p:ext uri="{BB962C8B-B14F-4D97-AF65-F5344CB8AC3E}">
        <p14:creationId xmlns:p14="http://schemas.microsoft.com/office/powerpoint/2010/main" val="16807006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9" name="Marcador de número de diapositiva 5">
            <a:extLst>
              <a:ext uri="{FF2B5EF4-FFF2-40B4-BE49-F238E27FC236}">
                <a16:creationId xmlns:a16="http://schemas.microsoft.com/office/drawing/2014/main" id="{C9D08DC6-19D3-BA48-BA20-F1E5AAD834C0}"/>
              </a:ext>
            </a:extLst>
          </p:cNvPr>
          <p:cNvSpPr>
            <a:spLocks noGrp="1"/>
          </p:cNvSpPr>
          <p:nvPr>
            <p:ph type="sldNum" sz="quarter" idx="4"/>
          </p:nvPr>
        </p:nvSpPr>
        <p:spPr>
          <a:xfrm>
            <a:off x="8637494" y="6329456"/>
            <a:ext cx="2743200" cy="365125"/>
          </a:xfrm>
          <a:prstGeom prst="rect">
            <a:avLst/>
          </a:prstGeom>
        </p:spPr>
        <p:txBody>
          <a:bodyPr vert="horz" lIns="91440" tIns="45720" rIns="91440" bIns="45720" rtlCol="0" anchor="ctr"/>
          <a:lstStyle>
            <a:lvl1pPr algn="r">
              <a:defRPr sz="2400" b="0" i="0">
                <a:solidFill>
                  <a:schemeClr val="accent2"/>
                </a:solidFill>
                <a:latin typeface="Arial" panose="020B0604020202020204" pitchFamily="34" charset="0"/>
                <a:cs typeface="Arial" panose="020B0604020202020204" pitchFamily="34" charset="0"/>
              </a:defRPr>
            </a:lvl1pPr>
          </a:lstStyle>
          <a:p>
            <a:fld id="{E9AD77E4-0291-4442-8847-4DA4F7427F54}" type="slidenum">
              <a:rPr lang="es-ES" smtClean="0"/>
              <a:pPr/>
              <a:t>‹#›</a:t>
            </a:fld>
            <a:endParaRPr lang="es-ES" dirty="0"/>
          </a:p>
        </p:txBody>
      </p:sp>
    </p:spTree>
    <p:extLst>
      <p:ext uri="{BB962C8B-B14F-4D97-AF65-F5344CB8AC3E}">
        <p14:creationId xmlns:p14="http://schemas.microsoft.com/office/powerpoint/2010/main" val="1377052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51A2A59-43DD-4F2F-87DC-0AA43D1778A4}" type="datetimeFigureOut">
              <a:rPr lang="en-GB" smtClean="0">
                <a:solidFill>
                  <a:prstClr val="black">
                    <a:tint val="75000"/>
                  </a:prstClr>
                </a:solidFill>
              </a:rPr>
              <a:pPr/>
              <a:t>08/05/2019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3CCBA70-429F-4230-8435-94E05AE5D63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48953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51A2A59-43DD-4F2F-87DC-0AA43D1778A4}" type="datetimeFigureOut">
              <a:rPr lang="en-GB" smtClean="0">
                <a:solidFill>
                  <a:prstClr val="black">
                    <a:tint val="75000"/>
                  </a:prstClr>
                </a:solidFill>
              </a:rPr>
              <a:pPr/>
              <a:t>08/05/2019</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E3CCBA70-429F-4230-8435-94E05AE5D63C}"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663033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ángulo 4">
            <a:extLst>
              <a:ext uri="{FF2B5EF4-FFF2-40B4-BE49-F238E27FC236}">
                <a16:creationId xmlns:a16="http://schemas.microsoft.com/office/drawing/2014/main" id="{E422FF4E-F7B1-3D41-B89A-CE5EAEB4AA76}"/>
              </a:ext>
            </a:extLst>
          </p:cNvPr>
          <p:cNvSpPr/>
          <p:nvPr userDrawn="1"/>
        </p:nvSpPr>
        <p:spPr>
          <a:xfrm>
            <a:off x="0" y="0"/>
            <a:ext cx="12192000" cy="5118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8" name="Imagen 12">
            <a:extLst>
              <a:ext uri="{FF2B5EF4-FFF2-40B4-BE49-F238E27FC236}">
                <a16:creationId xmlns:a16="http://schemas.microsoft.com/office/drawing/2014/main" id="{CF993381-661A-1749-A408-7710E5ABC799}"/>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8604845" y="303692"/>
            <a:ext cx="3190207" cy="233993"/>
          </a:xfrm>
          <a:prstGeom prst="rect">
            <a:avLst/>
          </a:prstGeom>
        </p:spPr>
      </p:pic>
      <p:sp>
        <p:nvSpPr>
          <p:cNvPr id="9" name="Rectangle 8">
            <a:extLst>
              <a:ext uri="{FF2B5EF4-FFF2-40B4-BE49-F238E27FC236}">
                <a16:creationId xmlns:a16="http://schemas.microsoft.com/office/drawing/2014/main" id="{F3F79BCC-8061-3B4E-9CEE-2BDB439F4B5B}"/>
              </a:ext>
            </a:extLst>
          </p:cNvPr>
          <p:cNvSpPr/>
          <p:nvPr userDrawn="1"/>
        </p:nvSpPr>
        <p:spPr>
          <a:xfrm>
            <a:off x="463152" y="6352143"/>
            <a:ext cx="2671052" cy="276999"/>
          </a:xfrm>
          <a:prstGeom prst="rect">
            <a:avLst/>
          </a:prstGeom>
        </p:spPr>
        <p:txBody>
          <a:bodyPr wrap="none">
            <a:spAutoFit/>
          </a:bodyPr>
          <a:lstStyle/>
          <a:p>
            <a:r>
              <a:rPr lang="en-US" sz="1200" dirty="0"/>
              <a:t>All resources at </a:t>
            </a:r>
            <a:r>
              <a:rPr lang="en-US" sz="1200" b="1" dirty="0" err="1"/>
              <a:t>quaker.org.uk</a:t>
            </a:r>
            <a:r>
              <a:rPr lang="en-US" sz="1200" b="1" dirty="0"/>
              <a:t>/teaching</a:t>
            </a:r>
            <a:endParaRPr lang="en-GB" sz="1200" b="1" dirty="0"/>
          </a:p>
        </p:txBody>
      </p:sp>
      <p:sp>
        <p:nvSpPr>
          <p:cNvPr id="6" name="Marcador de número de diapositiva 5">
            <a:extLst>
              <a:ext uri="{FF2B5EF4-FFF2-40B4-BE49-F238E27FC236}">
                <a16:creationId xmlns:a16="http://schemas.microsoft.com/office/drawing/2014/main" id="{D6F3C431-7415-4148-BFAF-EA9D31490C57}"/>
              </a:ext>
            </a:extLst>
          </p:cNvPr>
          <p:cNvSpPr>
            <a:spLocks noGrp="1"/>
          </p:cNvSpPr>
          <p:nvPr>
            <p:ph type="sldNum" sz="quarter" idx="4"/>
          </p:nvPr>
        </p:nvSpPr>
        <p:spPr>
          <a:xfrm>
            <a:off x="8637494" y="6329456"/>
            <a:ext cx="2743200" cy="365125"/>
          </a:xfrm>
          <a:prstGeom prst="rect">
            <a:avLst/>
          </a:prstGeom>
        </p:spPr>
        <p:txBody>
          <a:bodyPr vert="horz" lIns="91440" tIns="45720" rIns="91440" bIns="45720" rtlCol="0" anchor="ctr"/>
          <a:lstStyle>
            <a:lvl1pPr algn="r">
              <a:defRPr sz="2400" b="0" i="0">
                <a:solidFill>
                  <a:schemeClr val="accent2"/>
                </a:solidFill>
                <a:latin typeface="Arial" panose="020B0604020202020204" pitchFamily="34" charset="0"/>
                <a:cs typeface="Arial" panose="020B0604020202020204" pitchFamily="34" charset="0"/>
              </a:defRPr>
            </a:lvl1pPr>
          </a:lstStyle>
          <a:p>
            <a:fld id="{E9AD77E4-0291-4442-8847-4DA4F7427F54}" type="slidenum">
              <a:rPr lang="es-ES" smtClean="0"/>
              <a:pPr/>
              <a:t>‹#›</a:t>
            </a:fld>
            <a:endParaRPr lang="es-ES" dirty="0"/>
          </a:p>
        </p:txBody>
      </p:sp>
    </p:spTree>
    <p:extLst>
      <p:ext uri="{BB962C8B-B14F-4D97-AF65-F5344CB8AC3E}">
        <p14:creationId xmlns:p14="http://schemas.microsoft.com/office/powerpoint/2010/main" val="1555349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18" Type="http://schemas.openxmlformats.org/officeDocument/2006/relationships/image" Target="../media/image22.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1.png"/><Relationship Id="rId2" Type="http://schemas.openxmlformats.org/officeDocument/2006/relationships/notesSlide" Target="../notesSlides/notesSlide2.xml"/><Relationship Id="rId16" Type="http://schemas.openxmlformats.org/officeDocument/2006/relationships/image" Target="../media/image20.png"/><Relationship Id="rId1" Type="http://schemas.openxmlformats.org/officeDocument/2006/relationships/slideLayout" Target="../slideLayouts/slideLayout3.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9.png"/><Relationship Id="rId7" Type="http://schemas.openxmlformats.org/officeDocument/2006/relationships/image" Target="../media/image26.png"/><Relationship Id="rId2" Type="http://schemas.openxmlformats.org/officeDocument/2006/relationships/hyperlink" Target="http://palvision.ps/about-palvision-en/" TargetMode="External"/><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24.png"/><Relationship Id="rId10" Type="http://schemas.openxmlformats.org/officeDocument/2006/relationships/image" Target="../media/image28.png"/><Relationship Id="rId4" Type="http://schemas.openxmlformats.org/officeDocument/2006/relationships/image" Target="../media/image23.png"/><Relationship Id="rId9" Type="http://schemas.openxmlformats.org/officeDocument/2006/relationships/image" Target="../media/image27.png"/></Relationships>
</file>

<file path=ppt/slides/_rels/slide7.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30.png"/><Relationship Id="rId7" Type="http://schemas.openxmlformats.org/officeDocument/2006/relationships/image" Target="../media/image33.png"/><Relationship Id="rId2" Type="http://schemas.openxmlformats.org/officeDocument/2006/relationships/image" Target="../media/image29.png"/><Relationship Id="rId1" Type="http://schemas.openxmlformats.org/officeDocument/2006/relationships/slideLayout" Target="../slideLayouts/slideLayout3.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17.png"/><Relationship Id="rId9" Type="http://schemas.openxmlformats.org/officeDocument/2006/relationships/image" Target="../media/image3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email">
            <a:extLst>
              <a:ext uri="{28A0092B-C50C-407E-A947-70E740481C1C}">
                <a14:useLocalDpi xmlns:a14="http://schemas.microsoft.com/office/drawing/2010/main"/>
              </a:ext>
            </a:extLst>
          </a:blip>
          <a:srcRect t="3762"/>
          <a:stretch/>
        </p:blipFill>
        <p:spPr>
          <a:xfrm>
            <a:off x="-110166" y="3877141"/>
            <a:ext cx="12273400" cy="2980859"/>
          </a:xfrm>
          <a:prstGeom prst="snip2SameRect">
            <a:avLst>
              <a:gd name="adj1" fmla="val 46744"/>
              <a:gd name="adj2" fmla="val 0"/>
            </a:avLst>
          </a:prstGeom>
        </p:spPr>
      </p:pic>
      <p:sp>
        <p:nvSpPr>
          <p:cNvPr id="3" name="TextBox 2"/>
          <p:cNvSpPr txBox="1"/>
          <p:nvPr/>
        </p:nvSpPr>
        <p:spPr>
          <a:xfrm>
            <a:off x="13966372" y="1449020"/>
            <a:ext cx="6400800" cy="3139321"/>
          </a:xfrm>
          <a:prstGeom prst="rect">
            <a:avLst/>
          </a:prstGeom>
          <a:noFill/>
        </p:spPr>
        <p:txBody>
          <a:bodyPr wrap="square" rtlCol="0">
            <a:spAutoFit/>
          </a:bodyPr>
          <a:lstStyle/>
          <a:p>
            <a:pPr algn="ctr"/>
            <a:r>
              <a:rPr lang="en-GB" sz="6600" b="1" dirty="0">
                <a:latin typeface="Gill Sans MT" panose="020B0502020104020203" pitchFamily="34" charset="0"/>
              </a:rPr>
              <a:t>What is the role of peace groups?</a:t>
            </a:r>
            <a:endParaRPr lang="en-GB" sz="4000" b="1" dirty="0">
              <a:latin typeface="Gill Sans MT" panose="020B0502020104020203" pitchFamily="34" charset="0"/>
            </a:endParaRPr>
          </a:p>
        </p:txBody>
      </p:sp>
      <p:sp>
        <p:nvSpPr>
          <p:cNvPr id="4" name="Rectángulo 4">
            <a:extLst>
              <a:ext uri="{FF2B5EF4-FFF2-40B4-BE49-F238E27FC236}">
                <a16:creationId xmlns:a16="http://schemas.microsoft.com/office/drawing/2014/main" id="{752AFA30-6A3F-ED4D-A97D-EBC959DA2B60}"/>
              </a:ext>
            </a:extLst>
          </p:cNvPr>
          <p:cNvSpPr/>
          <p:nvPr/>
        </p:nvSpPr>
        <p:spPr>
          <a:xfrm>
            <a:off x="0" y="1034730"/>
            <a:ext cx="6662057" cy="301475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5" name="Imagen 12">
            <a:extLst>
              <a:ext uri="{FF2B5EF4-FFF2-40B4-BE49-F238E27FC236}">
                <a16:creationId xmlns:a16="http://schemas.microsoft.com/office/drawing/2014/main" id="{5B1B6E62-9462-D54C-9E87-B042BC1EC2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1840" y="3704134"/>
            <a:ext cx="2358732" cy="173007"/>
          </a:xfrm>
          <a:prstGeom prst="rect">
            <a:avLst/>
          </a:prstGeom>
        </p:spPr>
      </p:pic>
      <p:sp>
        <p:nvSpPr>
          <p:cNvPr id="6" name="Subtítulo 15">
            <a:extLst>
              <a:ext uri="{FF2B5EF4-FFF2-40B4-BE49-F238E27FC236}">
                <a16:creationId xmlns:a16="http://schemas.microsoft.com/office/drawing/2014/main" id="{4BFE9A4D-D987-F340-99F8-5E08AE1EC3A2}"/>
              </a:ext>
            </a:extLst>
          </p:cNvPr>
          <p:cNvSpPr txBox="1">
            <a:spLocks/>
          </p:cNvSpPr>
          <p:nvPr/>
        </p:nvSpPr>
        <p:spPr>
          <a:xfrm>
            <a:off x="251563" y="1374360"/>
            <a:ext cx="6855615" cy="1165930"/>
          </a:xfrm>
          <a:prstGeom prst="rect">
            <a:avLst/>
          </a:prstGeom>
        </p:spPr>
        <p:txBody>
          <a:bodyP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6000" b="1" dirty="0">
                <a:solidFill>
                  <a:schemeClr val="bg1"/>
                </a:solidFill>
                <a:latin typeface="Arial" panose="020B0604020202020204" pitchFamily="34" charset="0"/>
                <a:cs typeface="Arial" panose="020B0604020202020204" pitchFamily="34" charset="0"/>
              </a:rPr>
              <a:t>What is the </a:t>
            </a:r>
            <a:r>
              <a:rPr lang="en-GB" sz="6000" b="1" dirty="0" smtClean="0">
                <a:solidFill>
                  <a:schemeClr val="bg1"/>
                </a:solidFill>
                <a:latin typeface="Arial" panose="020B0604020202020204" pitchFamily="34" charset="0"/>
                <a:cs typeface="Arial" panose="020B0604020202020204" pitchFamily="34" charset="0"/>
              </a:rPr>
              <a:t>role of </a:t>
            </a:r>
            <a:r>
              <a:rPr lang="en-GB" sz="6000" b="1" dirty="0">
                <a:solidFill>
                  <a:schemeClr val="bg1"/>
                </a:solidFill>
                <a:latin typeface="Arial" panose="020B0604020202020204" pitchFamily="34" charset="0"/>
                <a:cs typeface="Arial" panose="020B0604020202020204" pitchFamily="34" charset="0"/>
              </a:rPr>
              <a:t>peace groups?</a:t>
            </a:r>
          </a:p>
          <a:p>
            <a:pPr marL="0" indent="0">
              <a:buNone/>
            </a:pPr>
            <a:endParaRPr lang="es-ES" sz="6000" b="1" dirty="0">
              <a:solidFill>
                <a:schemeClr val="bg1"/>
              </a:solidFill>
              <a:latin typeface="Arial" panose="020B0604020202020204" pitchFamily="34" charset="0"/>
              <a:cs typeface="Arial" panose="020B0604020202020204" pitchFamily="34" charset="0"/>
            </a:endParaRPr>
          </a:p>
        </p:txBody>
      </p:sp>
      <p:sp>
        <p:nvSpPr>
          <p:cNvPr id="7" name="Subtítulo 15">
            <a:extLst>
              <a:ext uri="{FF2B5EF4-FFF2-40B4-BE49-F238E27FC236}">
                <a16:creationId xmlns:a16="http://schemas.microsoft.com/office/drawing/2014/main" id="{B7724BC2-CF42-D14A-B8DC-8AD236C5ED7F}"/>
              </a:ext>
            </a:extLst>
          </p:cNvPr>
          <p:cNvSpPr txBox="1">
            <a:spLocks/>
          </p:cNvSpPr>
          <p:nvPr/>
        </p:nvSpPr>
        <p:spPr>
          <a:xfrm>
            <a:off x="321840" y="2509138"/>
            <a:ext cx="5703518" cy="136800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pPr>
            <a:r>
              <a:rPr lang="en-US" sz="1600" dirty="0">
                <a:solidFill>
                  <a:schemeClr val="bg1"/>
                </a:solidFill>
                <a:latin typeface="Arial" panose="020B0604020202020204" pitchFamily="34" charset="0"/>
                <a:cs typeface="Arial" panose="020B0604020202020204" pitchFamily="34" charset="0"/>
              </a:rPr>
              <a:t>How do Israeli and Palestinian </a:t>
            </a:r>
            <a:r>
              <a:rPr lang="en-US" sz="1600" dirty="0" err="1">
                <a:solidFill>
                  <a:schemeClr val="bg1"/>
                </a:solidFill>
                <a:latin typeface="Arial" panose="020B0604020202020204" pitchFamily="34" charset="0"/>
                <a:cs typeface="Arial" panose="020B0604020202020204" pitchFamily="34" charset="0"/>
              </a:rPr>
              <a:t>organisations</a:t>
            </a:r>
            <a:r>
              <a:rPr lang="en-US" sz="1600" dirty="0">
                <a:solidFill>
                  <a:schemeClr val="bg1"/>
                </a:solidFill>
                <a:latin typeface="Arial" panose="020B0604020202020204" pitchFamily="34" charset="0"/>
                <a:cs typeface="Arial" panose="020B0604020202020204" pitchFamily="34" charset="0"/>
              </a:rPr>
              <a:t> try to work for peace and justice</a:t>
            </a:r>
            <a:r>
              <a:rPr lang="en-US" sz="1600" dirty="0" smtClean="0">
                <a:solidFill>
                  <a:schemeClr val="bg1"/>
                </a:solidFill>
                <a:latin typeface="Arial" panose="020B0604020202020204" pitchFamily="34" charset="0"/>
                <a:cs typeface="Arial" panose="020B0604020202020204" pitchFamily="34" charset="0"/>
              </a:rPr>
              <a:t>?</a:t>
            </a:r>
            <a:r>
              <a:rPr lang="en-GB" sz="1600" dirty="0">
                <a:solidFill>
                  <a:schemeClr val="bg1"/>
                </a:solidFill>
                <a:latin typeface="Arial" panose="020B0604020202020204" pitchFamily="34" charset="0"/>
                <a:cs typeface="Arial" panose="020B0604020202020204" pitchFamily="34" charset="0"/>
              </a:rPr>
              <a:t> </a:t>
            </a:r>
            <a:r>
              <a:rPr lang="en-GB" sz="1600" dirty="0" smtClean="0">
                <a:solidFill>
                  <a:schemeClr val="bg1"/>
                </a:solidFill>
                <a:latin typeface="Arial" panose="020B0604020202020204" pitchFamily="34" charset="0"/>
                <a:cs typeface="Arial" panose="020B0604020202020204" pitchFamily="34" charset="0"/>
              </a:rPr>
              <a:t>We suggest printing Slides 6-7 to begin research. </a:t>
            </a:r>
            <a:endParaRPr lang="en-US" sz="1600"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893535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122" name="Picture 2" descr="Image result for eappi combatants for peace"/>
          <p:cNvPicPr>
            <a:picLocks noGrp="1" noChangeAspect="1" noChangeArrowheads="1"/>
          </p:cNvPicPr>
          <p:nvPr>
            <p:ph idx="1"/>
          </p:nvPr>
        </p:nvPicPr>
        <p:blipFill>
          <a:blip r:embed="rId2" cstate="email">
            <a:extLst>
              <a:ext uri="{28A0092B-C50C-407E-A947-70E740481C1C}">
                <a14:useLocalDpi xmlns:a14="http://schemas.microsoft.com/office/drawing/2010/main" val="0"/>
              </a:ext>
            </a:extLst>
          </a:blip>
          <a:srcRect/>
          <a:stretch>
            <a:fillRect/>
          </a:stretch>
        </p:blipFill>
        <p:spPr bwMode="auto">
          <a:xfrm>
            <a:off x="2477107" y="754742"/>
            <a:ext cx="7315200" cy="5486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49728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2050" name="Picture 2" descr="Image result for eappi protest"/>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bwMode="auto">
          <a:xfrm>
            <a:off x="2177142" y="634998"/>
            <a:ext cx="7397449" cy="5548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40495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098" name="Picture 2" descr="Image result for eappi women i black"/>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2139648" y="595085"/>
            <a:ext cx="7508725" cy="5631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67852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email">
            <a:extLst>
              <a:ext uri="{28A0092B-C50C-407E-A947-70E740481C1C}">
                <a14:useLocalDpi xmlns:a14="http://schemas.microsoft.com/office/drawing/2010/main"/>
              </a:ext>
            </a:extLst>
          </a:blip>
          <a:srcRect l="-3128" b="-10299"/>
          <a:stretch/>
        </p:blipFill>
        <p:spPr>
          <a:xfrm>
            <a:off x="-4673498" y="-2146462"/>
            <a:ext cx="3491080" cy="887278"/>
          </a:xfrm>
          <a:prstGeom prst="rect">
            <a:avLst/>
          </a:prstGeom>
        </p:spPr>
      </p:pic>
      <p:pic>
        <p:nvPicPr>
          <p:cNvPr id="9" name="Picture 8"/>
          <p:cNvPicPr>
            <a:picLocks noChangeAspect="1"/>
          </p:cNvPicPr>
          <p:nvPr/>
        </p:nvPicPr>
        <p:blipFill>
          <a:blip r:embed="rId4"/>
          <a:stretch>
            <a:fillRect/>
          </a:stretch>
        </p:blipFill>
        <p:spPr>
          <a:xfrm>
            <a:off x="-4596964" y="-1172635"/>
            <a:ext cx="1714500" cy="1714500"/>
          </a:xfrm>
          <a:prstGeom prst="rect">
            <a:avLst/>
          </a:prstGeom>
        </p:spPr>
      </p:pic>
      <p:graphicFrame>
        <p:nvGraphicFramePr>
          <p:cNvPr id="17" name="Table 16"/>
          <p:cNvGraphicFramePr>
            <a:graphicFrameLocks noGrp="1"/>
          </p:cNvGraphicFramePr>
          <p:nvPr>
            <p:extLst/>
          </p:nvPr>
        </p:nvGraphicFramePr>
        <p:xfrm>
          <a:off x="-8368939" y="255596"/>
          <a:ext cx="2362200" cy="8634446"/>
        </p:xfrm>
        <a:graphic>
          <a:graphicData uri="http://schemas.openxmlformats.org/drawingml/2006/table">
            <a:tbl>
              <a:tblPr firstRow="1" firstCol="1" bandRow="1">
                <a:tableStyleId>{16D9F66E-5EB9-4882-86FB-DCBF35E3C3E4}</a:tableStyleId>
              </a:tblPr>
              <a:tblGrid>
                <a:gridCol w="2362200">
                  <a:extLst>
                    <a:ext uri="{9D8B030D-6E8A-4147-A177-3AD203B41FA5}">
                      <a16:colId xmlns:a16="http://schemas.microsoft.com/office/drawing/2014/main" val="1449588496"/>
                    </a:ext>
                  </a:extLst>
                </a:gridCol>
              </a:tblGrid>
              <a:tr h="524935">
                <a:tc>
                  <a:txBody>
                    <a:bodyPr/>
                    <a:lstStyle/>
                    <a:p>
                      <a:pPr>
                        <a:lnSpc>
                          <a:spcPct val="107000"/>
                        </a:lnSpc>
                        <a:spcAft>
                          <a:spcPts val="0"/>
                        </a:spcAft>
                      </a:pPr>
                      <a:r>
                        <a:rPr lang="en-GB" sz="1400" dirty="0">
                          <a:effectLst/>
                        </a:rPr>
                        <a:t>Women in </a:t>
                      </a:r>
                      <a:r>
                        <a:rPr lang="en-GB" sz="1400" dirty="0" smtClean="0">
                          <a:effectLst/>
                        </a:rPr>
                        <a:t>Black</a:t>
                      </a:r>
                    </a:p>
                    <a:p>
                      <a:pPr>
                        <a:lnSpc>
                          <a:spcPct val="107000"/>
                        </a:lnSpc>
                        <a:spcAft>
                          <a:spcPts val="0"/>
                        </a:spcAft>
                      </a:pPr>
                      <a:r>
                        <a:rPr lang="en-US" sz="1400" dirty="0" smtClean="0">
                          <a:effectLst/>
                        </a:rPr>
                        <a:t>Founded 1988</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extLst>
                  <a:ext uri="{0D108BD9-81ED-4DB2-BD59-A6C34878D82A}">
                    <a16:rowId xmlns:a16="http://schemas.microsoft.com/office/drawing/2014/main" val="2114661631"/>
                  </a:ext>
                </a:extLst>
              </a:tr>
              <a:tr h="304800">
                <a:tc>
                  <a:txBody>
                    <a:bodyPr/>
                    <a:lstStyle/>
                    <a:p>
                      <a:pPr>
                        <a:lnSpc>
                          <a:spcPct val="107000"/>
                        </a:lnSpc>
                        <a:spcAft>
                          <a:spcPts val="0"/>
                        </a:spcAft>
                      </a:pPr>
                      <a:r>
                        <a:rPr lang="en-US" sz="1400" dirty="0" smtClean="0"/>
                        <a:t>Palestinian Vision</a:t>
                      </a:r>
                    </a:p>
                    <a:p>
                      <a:pPr>
                        <a:lnSpc>
                          <a:spcPct val="107000"/>
                        </a:lnSpc>
                        <a:spcAft>
                          <a:spcPts val="0"/>
                        </a:spcAft>
                      </a:pPr>
                      <a:r>
                        <a:rPr lang="en-US" sz="1400" dirty="0" smtClean="0"/>
                        <a:t>Founded 1998</a:t>
                      </a:r>
                    </a:p>
                    <a:p>
                      <a:pPr>
                        <a:lnSpc>
                          <a:spcPct val="107000"/>
                        </a:lnSpc>
                        <a:spcAft>
                          <a:spcPts val="0"/>
                        </a:spcAft>
                      </a:pPr>
                      <a:endParaRPr lang="en-GB" sz="1400" dirty="0">
                        <a:latin typeface="Arial" panose="020B0604020202020204" pitchFamily="34" charset="0"/>
                        <a:cs typeface="Arial" panose="020B0604020202020204" pitchFamily="34" charset="0"/>
                      </a:endParaRPr>
                    </a:p>
                  </a:txBody>
                  <a:tcPr marL="42770" marR="42770" marT="0" marB="0"/>
                </a:tc>
                <a:extLst>
                  <a:ext uri="{0D108BD9-81ED-4DB2-BD59-A6C34878D82A}">
                    <a16:rowId xmlns:a16="http://schemas.microsoft.com/office/drawing/2014/main" val="700342818"/>
                  </a:ext>
                </a:extLst>
              </a:tr>
              <a:tr h="550926">
                <a:tc>
                  <a:txBody>
                    <a:bodyPr/>
                    <a:lstStyle/>
                    <a:p>
                      <a:pPr>
                        <a:lnSpc>
                          <a:spcPct val="107000"/>
                        </a:lnSpc>
                        <a:spcAft>
                          <a:spcPts val="0"/>
                        </a:spcAft>
                      </a:pPr>
                      <a:r>
                        <a:rPr lang="en-GB" sz="1400" dirty="0">
                          <a:effectLst/>
                        </a:rPr>
                        <a:t>Other </a:t>
                      </a:r>
                      <a:r>
                        <a:rPr lang="en-GB" sz="1400" dirty="0" smtClean="0">
                          <a:effectLst/>
                        </a:rPr>
                        <a:t>Voice</a:t>
                      </a:r>
                    </a:p>
                    <a:p>
                      <a:pPr>
                        <a:lnSpc>
                          <a:spcPct val="107000"/>
                        </a:lnSpc>
                        <a:spcAft>
                          <a:spcPts val="0"/>
                        </a:spcAft>
                      </a:pPr>
                      <a:r>
                        <a:rPr lang="en-US" sz="1400" dirty="0" smtClean="0">
                          <a:effectLst/>
                        </a:rPr>
                        <a:t>Founded 2007?</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extLst>
                  <a:ext uri="{0D108BD9-81ED-4DB2-BD59-A6C34878D82A}">
                    <a16:rowId xmlns:a16="http://schemas.microsoft.com/office/drawing/2014/main" val="1776011652"/>
                  </a:ext>
                </a:extLst>
              </a:tr>
              <a:tr h="609600">
                <a:tc>
                  <a:txBody>
                    <a:bodyPr/>
                    <a:lstStyle/>
                    <a:p>
                      <a:pPr>
                        <a:lnSpc>
                          <a:spcPct val="107000"/>
                        </a:lnSpc>
                        <a:spcAft>
                          <a:spcPts val="0"/>
                        </a:spcAft>
                      </a:pPr>
                      <a:r>
                        <a:rPr lang="en-GB" sz="1400" dirty="0">
                          <a:effectLst/>
                        </a:rPr>
                        <a:t>Combatants for </a:t>
                      </a:r>
                      <a:r>
                        <a:rPr lang="en-GB" sz="1400" dirty="0" smtClean="0">
                          <a:effectLst/>
                        </a:rPr>
                        <a:t>Peace</a:t>
                      </a:r>
                    </a:p>
                    <a:p>
                      <a:pPr>
                        <a:lnSpc>
                          <a:spcPct val="107000"/>
                        </a:lnSpc>
                        <a:spcAft>
                          <a:spcPts val="0"/>
                        </a:spcAft>
                      </a:pPr>
                      <a:r>
                        <a:rPr lang="en-US" sz="1400" dirty="0" smtClean="0">
                          <a:effectLst/>
                        </a:rPr>
                        <a:t>Founded 2006</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extLst>
                  <a:ext uri="{0D108BD9-81ED-4DB2-BD59-A6C34878D82A}">
                    <a16:rowId xmlns:a16="http://schemas.microsoft.com/office/drawing/2014/main" val="3299125450"/>
                  </a:ext>
                </a:extLst>
              </a:tr>
              <a:tr h="533400">
                <a:tc>
                  <a:txBody>
                    <a:bodyPr/>
                    <a:lstStyle/>
                    <a:p>
                      <a:pPr>
                        <a:lnSpc>
                          <a:spcPct val="107000"/>
                        </a:lnSpc>
                        <a:spcAft>
                          <a:spcPts val="0"/>
                        </a:spcAft>
                      </a:pPr>
                      <a:r>
                        <a:rPr lang="en-GB" sz="1400" dirty="0">
                          <a:effectLst/>
                        </a:rPr>
                        <a:t>Youth Against </a:t>
                      </a:r>
                      <a:r>
                        <a:rPr lang="en-GB" sz="1400" dirty="0" smtClean="0">
                          <a:effectLst/>
                        </a:rPr>
                        <a:t>Settlements</a:t>
                      </a:r>
                    </a:p>
                    <a:p>
                      <a:pPr>
                        <a:lnSpc>
                          <a:spcPct val="107000"/>
                        </a:lnSpc>
                        <a:spcAft>
                          <a:spcPts val="0"/>
                        </a:spcAft>
                      </a:pPr>
                      <a:r>
                        <a:rPr lang="en-US" sz="1400" dirty="0" smtClean="0">
                          <a:effectLst/>
                        </a:rPr>
                        <a:t>Founded?</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extLst>
                  <a:ext uri="{0D108BD9-81ED-4DB2-BD59-A6C34878D82A}">
                    <a16:rowId xmlns:a16="http://schemas.microsoft.com/office/drawing/2014/main" val="2238383134"/>
                  </a:ext>
                </a:extLst>
              </a:tr>
              <a:tr h="830937">
                <a:tc>
                  <a:txBody>
                    <a:bodyPr/>
                    <a:lstStyle/>
                    <a:p>
                      <a:pPr>
                        <a:lnSpc>
                          <a:spcPct val="107000"/>
                        </a:lnSpc>
                        <a:spcAft>
                          <a:spcPts val="0"/>
                        </a:spcAft>
                      </a:pPr>
                      <a:r>
                        <a:rPr lang="en-GB" sz="1400" dirty="0">
                          <a:effectLst/>
                        </a:rPr>
                        <a:t>Israeli Committee Against House </a:t>
                      </a:r>
                      <a:r>
                        <a:rPr lang="en-GB" sz="1400" dirty="0" smtClean="0">
                          <a:effectLst/>
                        </a:rPr>
                        <a:t>Demolitions</a:t>
                      </a:r>
                    </a:p>
                    <a:p>
                      <a:pPr>
                        <a:lnSpc>
                          <a:spcPct val="107000"/>
                        </a:lnSpc>
                        <a:spcAft>
                          <a:spcPts val="0"/>
                        </a:spcAft>
                      </a:pPr>
                      <a:r>
                        <a:rPr lang="en-US" sz="1400" dirty="0" smtClean="0">
                          <a:effectLst/>
                        </a:rPr>
                        <a:t>Founded 1997</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extLst>
                  <a:ext uri="{0D108BD9-81ED-4DB2-BD59-A6C34878D82A}">
                    <a16:rowId xmlns:a16="http://schemas.microsoft.com/office/drawing/2014/main" val="1641942335"/>
                  </a:ext>
                </a:extLst>
              </a:tr>
              <a:tr h="939821">
                <a:tc>
                  <a:txBody>
                    <a:bodyPr/>
                    <a:lstStyle/>
                    <a:p>
                      <a:pPr>
                        <a:lnSpc>
                          <a:spcPct val="107000"/>
                        </a:lnSpc>
                        <a:spcAft>
                          <a:spcPts val="0"/>
                        </a:spcAft>
                      </a:pPr>
                      <a:r>
                        <a:rPr lang="en-GB" sz="1400" dirty="0" err="1" smtClean="0">
                          <a:effectLst/>
                        </a:rPr>
                        <a:t>B’tselem</a:t>
                      </a:r>
                      <a:endParaRPr lang="en-GB" sz="1400" dirty="0" smtClean="0">
                        <a:effectLst/>
                      </a:endParaRPr>
                    </a:p>
                    <a:p>
                      <a:pPr>
                        <a:lnSpc>
                          <a:spcPct val="107000"/>
                        </a:lnSpc>
                        <a:spcAft>
                          <a:spcPts val="0"/>
                        </a:spcAft>
                      </a:pPr>
                      <a:r>
                        <a:rPr lang="en-US" sz="1400" dirty="0" smtClean="0">
                          <a:effectLst/>
                        </a:rPr>
                        <a:t>Founded 1989</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extLst>
                  <a:ext uri="{0D108BD9-81ED-4DB2-BD59-A6C34878D82A}">
                    <a16:rowId xmlns:a16="http://schemas.microsoft.com/office/drawing/2014/main" val="1775756942"/>
                  </a:ext>
                </a:extLst>
              </a:tr>
              <a:tr h="327737">
                <a:tc>
                  <a:txBody>
                    <a:bodyPr/>
                    <a:lstStyle/>
                    <a:p>
                      <a:pPr>
                        <a:lnSpc>
                          <a:spcPct val="107000"/>
                        </a:lnSpc>
                        <a:spcAft>
                          <a:spcPts val="0"/>
                        </a:spcAft>
                      </a:pPr>
                      <a:r>
                        <a:rPr lang="en-US" sz="1400" dirty="0" smtClean="0">
                          <a:effectLst/>
                          <a:latin typeface="Arial" panose="020B0604020202020204" pitchFamily="34" charset="0"/>
                          <a:ea typeface="Calibri" panose="020F0502020204030204" pitchFamily="34" charset="0"/>
                          <a:cs typeface="Arial" panose="020B0604020202020204" pitchFamily="34" charset="0"/>
                        </a:rPr>
                        <a:t>Al-Haq</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extLst>
                  <a:ext uri="{0D108BD9-81ED-4DB2-BD59-A6C34878D82A}">
                    <a16:rowId xmlns:a16="http://schemas.microsoft.com/office/drawing/2014/main" val="2907655384"/>
                  </a:ext>
                </a:extLst>
              </a:tr>
              <a:tr h="457200">
                <a:tc>
                  <a:txBody>
                    <a:bodyPr/>
                    <a:lstStyle/>
                    <a:p>
                      <a:pPr>
                        <a:lnSpc>
                          <a:spcPct val="107000"/>
                        </a:lnSpc>
                        <a:spcAft>
                          <a:spcPts val="0"/>
                        </a:spcAft>
                      </a:pPr>
                      <a:r>
                        <a:rPr lang="en-US" sz="1400" dirty="0" smtClean="0">
                          <a:effectLst/>
                          <a:latin typeface="Arial" panose="020B0604020202020204" pitchFamily="34" charset="0"/>
                          <a:ea typeface="Calibri" panose="020F0502020204030204" pitchFamily="34" charset="0"/>
                          <a:cs typeface="Arial" panose="020B0604020202020204" pitchFamily="34" charset="0"/>
                        </a:rPr>
                        <a:t>Rabbis for Human Rights</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extLst>
                  <a:ext uri="{0D108BD9-81ED-4DB2-BD59-A6C34878D82A}">
                    <a16:rowId xmlns:a16="http://schemas.microsoft.com/office/drawing/2014/main" val="3899471663"/>
                  </a:ext>
                </a:extLst>
              </a:tr>
              <a:tr h="228600">
                <a:tc>
                  <a:txBody>
                    <a:bodyPr/>
                    <a:lstStyle/>
                    <a:p>
                      <a:pPr>
                        <a:lnSpc>
                          <a:spcPct val="107000"/>
                        </a:lnSpc>
                        <a:spcAft>
                          <a:spcPts val="0"/>
                        </a:spcAft>
                      </a:pPr>
                      <a:r>
                        <a:rPr lang="en-US" sz="1400" dirty="0" err="1" smtClean="0">
                          <a:effectLst/>
                          <a:latin typeface="Arial" panose="020B0604020202020204" pitchFamily="34" charset="0"/>
                          <a:ea typeface="Calibri" panose="020F0502020204030204" pitchFamily="34" charset="0"/>
                          <a:cs typeface="Arial" panose="020B0604020202020204" pitchFamily="34" charset="0"/>
                        </a:rPr>
                        <a:t>Yesh</a:t>
                      </a:r>
                      <a:r>
                        <a:rPr lang="en-US" sz="1400" dirty="0" smtClean="0">
                          <a:effectLst/>
                          <a:latin typeface="Arial" panose="020B0604020202020204" pitchFamily="34" charset="0"/>
                          <a:ea typeface="Calibri" panose="020F0502020204030204" pitchFamily="34" charset="0"/>
                          <a:cs typeface="Arial" panose="020B0604020202020204" pitchFamily="34" charset="0"/>
                        </a:rPr>
                        <a:t> Din</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extLst>
                  <a:ext uri="{0D108BD9-81ED-4DB2-BD59-A6C34878D82A}">
                    <a16:rowId xmlns:a16="http://schemas.microsoft.com/office/drawing/2014/main" val="2891912497"/>
                  </a:ext>
                </a:extLst>
              </a:tr>
              <a:tr h="609600">
                <a:tc>
                  <a:txBody>
                    <a:bodyPr/>
                    <a:lstStyle/>
                    <a:p>
                      <a:pPr>
                        <a:lnSpc>
                          <a:spcPct val="107000"/>
                        </a:lnSpc>
                        <a:spcAft>
                          <a:spcPts val="0"/>
                        </a:spcAft>
                      </a:pPr>
                      <a:r>
                        <a:rPr lang="en-US" sz="1400" dirty="0" smtClean="0">
                          <a:effectLst/>
                          <a:latin typeface="Arial" panose="020B0604020202020204" pitchFamily="34" charset="0"/>
                          <a:ea typeface="Calibri" panose="020F0502020204030204" pitchFamily="34" charset="0"/>
                          <a:cs typeface="Arial" panose="020B0604020202020204" pitchFamily="34" charset="0"/>
                        </a:rPr>
                        <a:t>“Parents</a:t>
                      </a:r>
                      <a:r>
                        <a:rPr lang="en-US" sz="1400" baseline="0" dirty="0" smtClean="0">
                          <a:effectLst/>
                          <a:latin typeface="Arial" panose="020B0604020202020204" pitchFamily="34" charset="0"/>
                          <a:ea typeface="Calibri" panose="020F0502020204030204" pitchFamily="34" charset="0"/>
                          <a:cs typeface="Arial" panose="020B0604020202020204" pitchFamily="34" charset="0"/>
                        </a:rPr>
                        <a:t> Circle,” </a:t>
                      </a:r>
                      <a:r>
                        <a:rPr lang="en-US" sz="1400" dirty="0" smtClean="0">
                          <a:effectLst/>
                          <a:latin typeface="Arial" panose="020B0604020202020204" pitchFamily="34" charset="0"/>
                          <a:ea typeface="Calibri" panose="020F0502020204030204" pitchFamily="34" charset="0"/>
                          <a:cs typeface="Arial" panose="020B0604020202020204" pitchFamily="34" charset="0"/>
                        </a:rPr>
                        <a:t>Bereaved</a:t>
                      </a:r>
                      <a:r>
                        <a:rPr lang="en-US" sz="1400" baseline="0" dirty="0" smtClean="0">
                          <a:effectLst/>
                          <a:latin typeface="Arial" panose="020B0604020202020204" pitchFamily="34" charset="0"/>
                          <a:ea typeface="Calibri" panose="020F0502020204030204" pitchFamily="34" charset="0"/>
                          <a:cs typeface="Arial" panose="020B0604020202020204" pitchFamily="34" charset="0"/>
                        </a:rPr>
                        <a:t> Families for Peace,</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extLst>
                  <a:ext uri="{0D108BD9-81ED-4DB2-BD59-A6C34878D82A}">
                    <a16:rowId xmlns:a16="http://schemas.microsoft.com/office/drawing/2014/main" val="1540860674"/>
                  </a:ext>
                </a:extLst>
              </a:tr>
              <a:tr h="457200">
                <a:tc>
                  <a:txBody>
                    <a:bodyPr/>
                    <a:lstStyle/>
                    <a:p>
                      <a:pPr>
                        <a:lnSpc>
                          <a:spcPct val="107000"/>
                        </a:lnSpc>
                        <a:spcAft>
                          <a:spcPts val="0"/>
                        </a:spcAft>
                      </a:pPr>
                      <a:r>
                        <a:rPr lang="en-US" sz="1400" dirty="0" err="1" smtClean="0">
                          <a:effectLst/>
                          <a:latin typeface="Arial" panose="020B0604020202020204" pitchFamily="34" charset="0"/>
                          <a:ea typeface="Calibri" panose="020F0502020204030204" pitchFamily="34" charset="0"/>
                          <a:cs typeface="Arial" panose="020B0604020202020204" pitchFamily="34" charset="0"/>
                        </a:rPr>
                        <a:t>Addameer</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extLst>
                  <a:ext uri="{0D108BD9-81ED-4DB2-BD59-A6C34878D82A}">
                    <a16:rowId xmlns:a16="http://schemas.microsoft.com/office/drawing/2014/main" val="768798074"/>
                  </a:ext>
                </a:extLst>
              </a:tr>
              <a:tr h="939821">
                <a:tc>
                  <a:txBody>
                    <a:bodyPr/>
                    <a:lstStyle/>
                    <a:p>
                      <a:pPr>
                        <a:lnSpc>
                          <a:spcPct val="107000"/>
                        </a:lnSpc>
                        <a:spcAft>
                          <a:spcPts val="0"/>
                        </a:spcAft>
                      </a:pPr>
                      <a:r>
                        <a:rPr lang="en-US" sz="1400" dirty="0" smtClean="0">
                          <a:effectLst/>
                          <a:latin typeface="Arial" panose="020B0604020202020204" pitchFamily="34" charset="0"/>
                          <a:ea typeface="Calibri" panose="020F0502020204030204" pitchFamily="34" charset="0"/>
                          <a:cs typeface="Arial" panose="020B0604020202020204" pitchFamily="34" charset="0"/>
                        </a:rPr>
                        <a:t>New Profile</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extLst>
                  <a:ext uri="{0D108BD9-81ED-4DB2-BD59-A6C34878D82A}">
                    <a16:rowId xmlns:a16="http://schemas.microsoft.com/office/drawing/2014/main" val="3776884380"/>
                  </a:ext>
                </a:extLst>
              </a:tr>
              <a:tr h="939821">
                <a:tc>
                  <a:txBody>
                    <a:bodyPr/>
                    <a:lstStyle/>
                    <a:p>
                      <a:pPr>
                        <a:lnSpc>
                          <a:spcPct val="107000"/>
                        </a:lnSpc>
                        <a:spcAft>
                          <a:spcPts val="0"/>
                        </a:spcAft>
                      </a:pP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extLst>
                  <a:ext uri="{0D108BD9-81ED-4DB2-BD59-A6C34878D82A}">
                    <a16:rowId xmlns:a16="http://schemas.microsoft.com/office/drawing/2014/main" val="2104229899"/>
                  </a:ext>
                </a:extLst>
              </a:tr>
            </a:tbl>
          </a:graphicData>
        </a:graphic>
      </p:graphicFrame>
      <p:pic>
        <p:nvPicPr>
          <p:cNvPr id="3" name="Picture 2"/>
          <p:cNvPicPr>
            <a:picLocks noChangeAspect="1"/>
          </p:cNvPicPr>
          <p:nvPr/>
        </p:nvPicPr>
        <p:blipFill>
          <a:blip r:embed="rId5"/>
          <a:stretch>
            <a:fillRect/>
          </a:stretch>
        </p:blipFill>
        <p:spPr>
          <a:xfrm>
            <a:off x="4891791" y="2950024"/>
            <a:ext cx="4252212" cy="9668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891791" y="2099043"/>
            <a:ext cx="4402526" cy="84123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891136" y="541864"/>
            <a:ext cx="1840320" cy="14558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4858480" y="5124076"/>
            <a:ext cx="2839611" cy="11846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Picture 13"/>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2752136" y="2619648"/>
            <a:ext cx="1861153" cy="19265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3"/>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539894" y="2634724"/>
            <a:ext cx="1865862" cy="184465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2866554" y="4767812"/>
            <a:ext cx="1704800" cy="15409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11"/>
          <p:cNvPicPr>
            <a:picLocks noChangeAspect="1"/>
          </p:cNvPicPr>
          <p:nvPr/>
        </p:nvPicPr>
        <p:blipFill rotWithShape="1">
          <a:blip r:embed="rId12" cstate="email">
            <a:extLst>
              <a:ext uri="{28A0092B-C50C-407E-A947-70E740481C1C}">
                <a14:useLocalDpi xmlns:a14="http://schemas.microsoft.com/office/drawing/2010/main"/>
              </a:ext>
            </a:extLst>
          </a:blip>
          <a:srcRect/>
          <a:stretch/>
        </p:blipFill>
        <p:spPr>
          <a:xfrm>
            <a:off x="631136" y="1526426"/>
            <a:ext cx="1659024" cy="84943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 name="Picture 1"/>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640211" y="541865"/>
            <a:ext cx="3896994" cy="80868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Picture 10"/>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2418880" y="1552395"/>
            <a:ext cx="2126530" cy="84567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Picture 12"/>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6918142" y="541864"/>
            <a:ext cx="1472581" cy="14558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7803791" y="5124076"/>
            <a:ext cx="1445177" cy="142875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8" name="Picture 17"/>
          <p:cNvPicPr>
            <a:picLocks noChangeAspect="1"/>
          </p:cNvPicPr>
          <p:nvPr/>
        </p:nvPicPr>
        <p:blipFill>
          <a:blip r:embed="rId17" cstate="email">
            <a:extLst>
              <a:ext uri="{28A0092B-C50C-407E-A947-70E740481C1C}">
                <a14:useLocalDpi xmlns:a14="http://schemas.microsoft.com/office/drawing/2010/main"/>
              </a:ext>
            </a:extLst>
          </a:blip>
          <a:stretch>
            <a:fillRect/>
          </a:stretch>
        </p:blipFill>
        <p:spPr>
          <a:xfrm>
            <a:off x="4891136" y="4003494"/>
            <a:ext cx="4357832" cy="9119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9" name="Picture 18"/>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631136" y="4767813"/>
            <a:ext cx="1957572" cy="151100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684031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ontent Placeholder 3"/>
          <p:cNvGraphicFramePr>
            <a:graphicFrameLocks/>
          </p:cNvGraphicFramePr>
          <p:nvPr>
            <p:extLst>
              <p:ext uri="{D42A27DB-BD31-4B8C-83A1-F6EECF244321}">
                <p14:modId xmlns:p14="http://schemas.microsoft.com/office/powerpoint/2010/main" val="1441093398"/>
              </p:ext>
            </p:extLst>
          </p:nvPr>
        </p:nvGraphicFramePr>
        <p:xfrm>
          <a:off x="152400" y="9526"/>
          <a:ext cx="9144000" cy="7106262"/>
        </p:xfrm>
        <a:graphic>
          <a:graphicData uri="http://schemas.openxmlformats.org/drawingml/2006/table">
            <a:tbl>
              <a:tblPr firstRow="1" firstCol="1" bandRow="1">
                <a:tableStyleId>{8A107856-5554-42FB-B03E-39F5DBC370BA}</a:tableStyleId>
              </a:tblPr>
              <a:tblGrid>
                <a:gridCol w="2362200">
                  <a:extLst>
                    <a:ext uri="{9D8B030D-6E8A-4147-A177-3AD203B41FA5}">
                      <a16:colId xmlns:a16="http://schemas.microsoft.com/office/drawing/2014/main" val="1185414346"/>
                    </a:ext>
                  </a:extLst>
                </a:gridCol>
                <a:gridCol w="6781800">
                  <a:extLst>
                    <a:ext uri="{9D8B030D-6E8A-4147-A177-3AD203B41FA5}">
                      <a16:colId xmlns:a16="http://schemas.microsoft.com/office/drawing/2014/main" val="2875412197"/>
                    </a:ext>
                  </a:extLst>
                </a:gridCol>
              </a:tblGrid>
              <a:tr h="962869">
                <a:tc>
                  <a:txBody>
                    <a:bodyPr/>
                    <a:lstStyle/>
                    <a:p>
                      <a:pPr>
                        <a:lnSpc>
                          <a:spcPct val="107000"/>
                        </a:lnSpc>
                        <a:spcAft>
                          <a:spcPts val="0"/>
                        </a:spcAft>
                      </a:pPr>
                      <a:r>
                        <a:rPr lang="en-GB" sz="1400" b="0" dirty="0">
                          <a:effectLst/>
                        </a:rPr>
                        <a:t>Women in </a:t>
                      </a:r>
                      <a:r>
                        <a:rPr lang="en-GB" sz="1400" b="0" dirty="0" smtClean="0">
                          <a:effectLst/>
                        </a:rPr>
                        <a:t>Black</a:t>
                      </a:r>
                    </a:p>
                    <a:p>
                      <a:pPr>
                        <a:lnSpc>
                          <a:spcPct val="107000"/>
                        </a:lnSpc>
                        <a:spcAft>
                          <a:spcPts val="0"/>
                        </a:spcAft>
                      </a:pPr>
                      <a:r>
                        <a:rPr lang="en-US" sz="1400" b="0" dirty="0" smtClean="0">
                          <a:effectLst/>
                        </a:rPr>
                        <a:t>Founded 1988</a:t>
                      </a:r>
                      <a:endParaRPr lang="en-GB" sz="1400" b="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tc>
                  <a:txBody>
                    <a:bodyPr/>
                    <a:lstStyle/>
                    <a:p>
                      <a:pPr>
                        <a:lnSpc>
                          <a:spcPct val="107000"/>
                        </a:lnSpc>
                        <a:spcAft>
                          <a:spcPts val="0"/>
                        </a:spcAft>
                      </a:pPr>
                      <a:r>
                        <a:rPr lang="en-GB" sz="1400" b="0" dirty="0">
                          <a:effectLst/>
                        </a:rPr>
                        <a:t>Women in Black began in Jerusalem as women protested with the message Stop Israeli the Occupation. The women hold regular vigils dressed in black. The movement has spread to women peace activists worldwide</a:t>
                      </a:r>
                      <a:r>
                        <a:rPr lang="en-GB" sz="1400" b="0" dirty="0" smtClean="0">
                          <a:effectLst/>
                        </a:rPr>
                        <a:t>. | womeninblack.org/</a:t>
                      </a:r>
                      <a:r>
                        <a:rPr lang="en-GB" sz="1400" b="0" dirty="0" err="1" smtClean="0">
                          <a:effectLst/>
                        </a:rPr>
                        <a:t>israel</a:t>
                      </a:r>
                      <a:r>
                        <a:rPr lang="en-GB" sz="1400" b="0" dirty="0">
                          <a:effectLst/>
                        </a:rPr>
                        <a:t>/</a:t>
                      </a:r>
                      <a:endParaRPr lang="en-GB" sz="1400" b="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extLst>
                  <a:ext uri="{0D108BD9-81ED-4DB2-BD59-A6C34878D82A}">
                    <a16:rowId xmlns:a16="http://schemas.microsoft.com/office/drawing/2014/main" val="3394141859"/>
                  </a:ext>
                </a:extLst>
              </a:tr>
              <a:tr h="1203588">
                <a:tc>
                  <a:txBody>
                    <a:bodyPr/>
                    <a:lstStyle/>
                    <a:p>
                      <a:pPr>
                        <a:lnSpc>
                          <a:spcPct val="107000"/>
                        </a:lnSpc>
                        <a:spcAft>
                          <a:spcPts val="0"/>
                        </a:spcAft>
                      </a:pPr>
                      <a:r>
                        <a:rPr lang="en-US" sz="1400" dirty="0" smtClean="0"/>
                        <a:t>Palestinian Vision</a:t>
                      </a:r>
                    </a:p>
                    <a:p>
                      <a:pPr>
                        <a:lnSpc>
                          <a:spcPct val="107000"/>
                        </a:lnSpc>
                        <a:spcAft>
                          <a:spcPts val="0"/>
                        </a:spcAft>
                      </a:pPr>
                      <a:r>
                        <a:rPr lang="en-US" sz="1400" dirty="0" smtClean="0"/>
                        <a:t>Founded 1998</a:t>
                      </a:r>
                    </a:p>
                    <a:p>
                      <a:pPr>
                        <a:lnSpc>
                          <a:spcPct val="107000"/>
                        </a:lnSpc>
                        <a:spcAft>
                          <a:spcPts val="0"/>
                        </a:spcAft>
                      </a:pPr>
                      <a:endParaRPr lang="en-GB" sz="1400" dirty="0">
                        <a:latin typeface="Arial" panose="020B0604020202020204" pitchFamily="34" charset="0"/>
                        <a:cs typeface="Arial" panose="020B0604020202020204" pitchFamily="34" charset="0"/>
                      </a:endParaRPr>
                    </a:p>
                  </a:txBody>
                  <a:tcPr marL="42770" marR="42770" marT="0" marB="0"/>
                </a:tc>
                <a:tc>
                  <a:txBody>
                    <a:bodyPr/>
                    <a:lstStyle/>
                    <a:p>
                      <a:pPr>
                        <a:lnSpc>
                          <a:spcPct val="107000"/>
                        </a:lnSpc>
                        <a:spcAft>
                          <a:spcPts val="0"/>
                        </a:spcAft>
                      </a:pPr>
                      <a:r>
                        <a:rPr lang="en-GB" sz="1400" dirty="0" smtClean="0"/>
                        <a:t>Based in East Jerusalem, </a:t>
                      </a:r>
                      <a:r>
                        <a:rPr lang="en-GB" sz="1400" dirty="0" err="1" smtClean="0"/>
                        <a:t>PalVision</a:t>
                      </a:r>
                      <a:r>
                        <a:rPr lang="en-GB" sz="1400" dirty="0" smtClean="0"/>
                        <a:t> (or “</a:t>
                      </a:r>
                      <a:r>
                        <a:rPr lang="en-GB" sz="1400" dirty="0" err="1" smtClean="0"/>
                        <a:t>Ru’ya</a:t>
                      </a:r>
                      <a:r>
                        <a:rPr lang="en-GB" sz="1400" dirty="0" smtClean="0"/>
                        <a:t>”) works with youth take collective action toward sustainable development of their communities. “It offers training workshops and community service programs that build leadership skills, strengthen self-esteem, identity, and community spirit, and provide positive channels for self-expression” | </a:t>
                      </a:r>
                      <a:r>
                        <a:rPr lang="en-GB" sz="1400" dirty="0" smtClean="0">
                          <a:hlinkClick r:id="rId2"/>
                        </a:rPr>
                        <a:t>palvision.ps/</a:t>
                      </a:r>
                      <a:endParaRPr lang="en-GB" sz="1400" dirty="0" smtClean="0">
                        <a:latin typeface="Arial" panose="020B0604020202020204" pitchFamily="34" charset="0"/>
                        <a:cs typeface="Arial" panose="020B0604020202020204" pitchFamily="34" charset="0"/>
                      </a:endParaRPr>
                    </a:p>
                  </a:txBody>
                  <a:tcPr marL="42770" marR="42770" marT="0" marB="0"/>
                </a:tc>
                <a:extLst>
                  <a:ext uri="{0D108BD9-81ED-4DB2-BD59-A6C34878D82A}">
                    <a16:rowId xmlns:a16="http://schemas.microsoft.com/office/drawing/2014/main" val="217899992"/>
                  </a:ext>
                </a:extLst>
              </a:tr>
              <a:tr h="1124910">
                <a:tc>
                  <a:txBody>
                    <a:bodyPr/>
                    <a:lstStyle/>
                    <a:p>
                      <a:pPr>
                        <a:lnSpc>
                          <a:spcPct val="107000"/>
                        </a:lnSpc>
                        <a:spcAft>
                          <a:spcPts val="0"/>
                        </a:spcAft>
                      </a:pPr>
                      <a:r>
                        <a:rPr lang="en-GB" sz="1400" dirty="0">
                          <a:effectLst/>
                        </a:rPr>
                        <a:t>Other </a:t>
                      </a:r>
                      <a:r>
                        <a:rPr lang="en-GB" sz="1400" dirty="0" smtClean="0">
                          <a:effectLst/>
                        </a:rPr>
                        <a:t>Voice</a:t>
                      </a:r>
                    </a:p>
                    <a:p>
                      <a:pPr>
                        <a:lnSpc>
                          <a:spcPct val="107000"/>
                        </a:lnSpc>
                        <a:spcAft>
                          <a:spcPts val="0"/>
                        </a:spcAft>
                      </a:pPr>
                      <a:r>
                        <a:rPr lang="en-US" sz="1400" dirty="0" smtClean="0">
                          <a:effectLst/>
                        </a:rPr>
                        <a:t>Founded 2007?</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tc>
                  <a:txBody>
                    <a:bodyPr/>
                    <a:lstStyle/>
                    <a:p>
                      <a:pPr>
                        <a:lnSpc>
                          <a:spcPct val="107000"/>
                        </a:lnSpc>
                        <a:spcAft>
                          <a:spcPts val="0"/>
                        </a:spcAft>
                      </a:pPr>
                      <a:r>
                        <a:rPr lang="en-GB" sz="1400" dirty="0">
                          <a:effectLst/>
                        </a:rPr>
                        <a:t>Other Voice consists of citizens who live in </a:t>
                      </a:r>
                      <a:r>
                        <a:rPr lang="en-GB" sz="1400" dirty="0" err="1">
                          <a:effectLst/>
                        </a:rPr>
                        <a:t>Sderot</a:t>
                      </a:r>
                      <a:r>
                        <a:rPr lang="en-GB" sz="1400" dirty="0">
                          <a:effectLst/>
                        </a:rPr>
                        <a:t> and Israeli communities near the Gaza Strip. </a:t>
                      </a:r>
                      <a:r>
                        <a:rPr lang="en-GB" sz="1400" dirty="0" err="1">
                          <a:effectLst/>
                        </a:rPr>
                        <a:t>Sderot</a:t>
                      </a:r>
                      <a:r>
                        <a:rPr lang="en-GB" sz="1400" dirty="0">
                          <a:effectLst/>
                        </a:rPr>
                        <a:t> in particular has been the target of rockets fired by Palestinian armed groups. The group build connections between Israelis and Palestinians who believe in </a:t>
                      </a:r>
                      <a:r>
                        <a:rPr lang="en-GB" sz="1400" dirty="0" smtClean="0">
                          <a:effectLst/>
                        </a:rPr>
                        <a:t>nonviolence. | Othervoice.org</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extLst>
                  <a:ext uri="{0D108BD9-81ED-4DB2-BD59-A6C34878D82A}">
                    <a16:rowId xmlns:a16="http://schemas.microsoft.com/office/drawing/2014/main" val="2330071033"/>
                  </a:ext>
                </a:extLst>
              </a:tr>
              <a:tr h="1140124">
                <a:tc>
                  <a:txBody>
                    <a:bodyPr/>
                    <a:lstStyle/>
                    <a:p>
                      <a:pPr>
                        <a:lnSpc>
                          <a:spcPct val="107000"/>
                        </a:lnSpc>
                        <a:spcAft>
                          <a:spcPts val="0"/>
                        </a:spcAft>
                      </a:pPr>
                      <a:r>
                        <a:rPr lang="en-GB" sz="1400" dirty="0">
                          <a:effectLst/>
                        </a:rPr>
                        <a:t>Combatants for </a:t>
                      </a:r>
                      <a:r>
                        <a:rPr lang="en-GB" sz="1400" dirty="0" smtClean="0">
                          <a:effectLst/>
                        </a:rPr>
                        <a:t>Peace</a:t>
                      </a:r>
                    </a:p>
                    <a:p>
                      <a:pPr>
                        <a:lnSpc>
                          <a:spcPct val="107000"/>
                        </a:lnSpc>
                        <a:spcAft>
                          <a:spcPts val="0"/>
                        </a:spcAft>
                      </a:pPr>
                      <a:r>
                        <a:rPr lang="en-US" sz="1400" dirty="0" smtClean="0">
                          <a:effectLst/>
                        </a:rPr>
                        <a:t>Founded 2006</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tc>
                  <a:txBody>
                    <a:bodyPr/>
                    <a:lstStyle/>
                    <a:p>
                      <a:pPr>
                        <a:lnSpc>
                          <a:spcPct val="107000"/>
                        </a:lnSpc>
                        <a:spcAft>
                          <a:spcPts val="0"/>
                        </a:spcAft>
                      </a:pPr>
                      <a:r>
                        <a:rPr lang="en-GB" sz="1400" dirty="0">
                          <a:effectLst/>
                        </a:rPr>
                        <a:t>Combatants for Peace was formed by Israelis and Palestinians who were involved in violence. ‘Committed to joint nonviolence since its foundation, </a:t>
                      </a:r>
                      <a:r>
                        <a:rPr lang="en-GB" sz="1400" dirty="0" err="1">
                          <a:effectLst/>
                        </a:rPr>
                        <a:t>CfP</a:t>
                      </a:r>
                      <a:r>
                        <a:rPr lang="en-GB" sz="1400" dirty="0">
                          <a:effectLst/>
                        </a:rPr>
                        <a:t> works to end the Israeli occupation and all forms of violence to build a peaceful future</a:t>
                      </a:r>
                      <a:r>
                        <a:rPr lang="en-GB" sz="1400" dirty="0" smtClean="0">
                          <a:effectLst/>
                        </a:rPr>
                        <a:t>.’ | Cfpeace.org</a:t>
                      </a:r>
                    </a:p>
                    <a:p>
                      <a:pPr>
                        <a:lnSpc>
                          <a:spcPct val="107000"/>
                        </a:lnSpc>
                        <a:spcAft>
                          <a:spcPts val="0"/>
                        </a:spcAft>
                      </a:pPr>
                      <a:endParaRPr lang="en-GB" sz="1400" dirty="0" smtClean="0">
                        <a:effectLst/>
                      </a:endParaRPr>
                    </a:p>
                    <a:p>
                      <a:pPr>
                        <a:lnSpc>
                          <a:spcPct val="107000"/>
                        </a:lnSpc>
                        <a:spcAft>
                          <a:spcPts val="0"/>
                        </a:spcAft>
                      </a:pP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extLst>
                  <a:ext uri="{0D108BD9-81ED-4DB2-BD59-A6C34878D82A}">
                    <a16:rowId xmlns:a16="http://schemas.microsoft.com/office/drawing/2014/main" val="4070464563"/>
                  </a:ext>
                </a:extLst>
              </a:tr>
              <a:tr h="962869">
                <a:tc>
                  <a:txBody>
                    <a:bodyPr/>
                    <a:lstStyle/>
                    <a:p>
                      <a:pPr>
                        <a:lnSpc>
                          <a:spcPct val="107000"/>
                        </a:lnSpc>
                        <a:spcAft>
                          <a:spcPts val="0"/>
                        </a:spcAft>
                      </a:pPr>
                      <a:r>
                        <a:rPr lang="en-GB" sz="1400" dirty="0">
                          <a:effectLst/>
                        </a:rPr>
                        <a:t>Youth Against </a:t>
                      </a:r>
                      <a:r>
                        <a:rPr lang="en-GB" sz="1400" dirty="0" smtClean="0">
                          <a:effectLst/>
                        </a:rPr>
                        <a:t>Settlements</a:t>
                      </a:r>
                    </a:p>
                    <a:p>
                      <a:pPr>
                        <a:lnSpc>
                          <a:spcPct val="107000"/>
                        </a:lnSpc>
                        <a:spcAft>
                          <a:spcPts val="0"/>
                        </a:spcAft>
                      </a:pPr>
                      <a:r>
                        <a:rPr lang="en-US" sz="1400" dirty="0" smtClean="0">
                          <a:effectLst/>
                        </a:rPr>
                        <a:t>Founded?</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tc>
                  <a:txBody>
                    <a:bodyPr/>
                    <a:lstStyle/>
                    <a:p>
                      <a:pPr>
                        <a:lnSpc>
                          <a:spcPct val="107000"/>
                        </a:lnSpc>
                        <a:spcAft>
                          <a:spcPts val="0"/>
                        </a:spcAft>
                      </a:pPr>
                      <a:r>
                        <a:rPr lang="en-GB" sz="1400" dirty="0">
                          <a:effectLst/>
                        </a:rPr>
                        <a:t>Based in Hebron, Youth Against Settlements is a nonviolent direct action group, which seeks to end the building and expanding of illegal Israeli settlements through non-violent popular struggle and civil resistance</a:t>
                      </a:r>
                      <a:r>
                        <a:rPr lang="en-GB" sz="1400" dirty="0" smtClean="0">
                          <a:effectLst/>
                        </a:rPr>
                        <a:t>. They run a campaign</a:t>
                      </a:r>
                      <a:r>
                        <a:rPr lang="en-GB" sz="1400" baseline="0" dirty="0" smtClean="0">
                          <a:effectLst/>
                        </a:rPr>
                        <a:t> to “Open </a:t>
                      </a:r>
                      <a:r>
                        <a:rPr lang="en-GB" sz="1400" baseline="0" dirty="0" err="1" smtClean="0">
                          <a:effectLst/>
                        </a:rPr>
                        <a:t>Shuahda</a:t>
                      </a:r>
                      <a:r>
                        <a:rPr lang="en-GB" sz="1400" baseline="0" dirty="0" smtClean="0">
                          <a:effectLst/>
                        </a:rPr>
                        <a:t> Street”, the market Hebron’s old city.</a:t>
                      </a:r>
                      <a:r>
                        <a:rPr lang="en-GB" sz="1400" dirty="0" smtClean="0">
                          <a:effectLst/>
                        </a:rPr>
                        <a:t> | hyas.ps/about-us</a:t>
                      </a:r>
                      <a:r>
                        <a:rPr lang="en-GB" sz="1400" dirty="0">
                          <a:effectLst/>
                        </a:rPr>
                        <a:t>/</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extLst>
                  <a:ext uri="{0D108BD9-81ED-4DB2-BD59-A6C34878D82A}">
                    <a16:rowId xmlns:a16="http://schemas.microsoft.com/office/drawing/2014/main" val="2462944543"/>
                  </a:ext>
                </a:extLst>
              </a:tr>
              <a:tr h="758021">
                <a:tc>
                  <a:txBody>
                    <a:bodyPr/>
                    <a:lstStyle/>
                    <a:p>
                      <a:pPr>
                        <a:lnSpc>
                          <a:spcPct val="107000"/>
                        </a:lnSpc>
                        <a:spcAft>
                          <a:spcPts val="0"/>
                        </a:spcAft>
                      </a:pPr>
                      <a:r>
                        <a:rPr lang="en-GB" sz="1400" dirty="0">
                          <a:effectLst/>
                        </a:rPr>
                        <a:t>Israeli Committee Against House </a:t>
                      </a:r>
                      <a:r>
                        <a:rPr lang="en-GB" sz="1400" dirty="0" smtClean="0">
                          <a:effectLst/>
                        </a:rPr>
                        <a:t>Demolitions</a:t>
                      </a:r>
                    </a:p>
                    <a:p>
                      <a:pPr>
                        <a:lnSpc>
                          <a:spcPct val="107000"/>
                        </a:lnSpc>
                        <a:spcAft>
                          <a:spcPts val="0"/>
                        </a:spcAft>
                      </a:pPr>
                      <a:r>
                        <a:rPr lang="en-US" sz="1400" dirty="0" smtClean="0">
                          <a:effectLst/>
                        </a:rPr>
                        <a:t>Founded 1997</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tc>
                  <a:txBody>
                    <a:bodyPr/>
                    <a:lstStyle/>
                    <a:p>
                      <a:pPr>
                        <a:lnSpc>
                          <a:spcPct val="107000"/>
                        </a:lnSpc>
                        <a:spcAft>
                          <a:spcPts val="0"/>
                        </a:spcAft>
                      </a:pPr>
                      <a:r>
                        <a:rPr lang="en-GB" sz="1400" dirty="0">
                          <a:effectLst/>
                        </a:rPr>
                        <a:t>ICAHD is a non-violent, direct-action group originally established to oppose and resist Israeli demolition of Palestinian houses in the Occupied Territory</a:t>
                      </a:r>
                      <a:r>
                        <a:rPr lang="en-GB" sz="1400" dirty="0" smtClean="0">
                          <a:effectLst/>
                        </a:rPr>
                        <a:t>. | ICAHD.org</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extLst>
                  <a:ext uri="{0D108BD9-81ED-4DB2-BD59-A6C34878D82A}">
                    <a16:rowId xmlns:a16="http://schemas.microsoft.com/office/drawing/2014/main" val="566664832"/>
                  </a:ext>
                </a:extLst>
              </a:tr>
              <a:tr h="952592">
                <a:tc>
                  <a:txBody>
                    <a:bodyPr/>
                    <a:lstStyle/>
                    <a:p>
                      <a:pPr>
                        <a:lnSpc>
                          <a:spcPct val="107000"/>
                        </a:lnSpc>
                        <a:spcAft>
                          <a:spcPts val="0"/>
                        </a:spcAft>
                      </a:pPr>
                      <a:r>
                        <a:rPr lang="en-GB" sz="1400" dirty="0" err="1" smtClean="0">
                          <a:effectLst/>
                        </a:rPr>
                        <a:t>B’tselem</a:t>
                      </a:r>
                      <a:endParaRPr lang="en-GB" sz="1400" dirty="0" smtClean="0">
                        <a:effectLst/>
                      </a:endParaRPr>
                    </a:p>
                    <a:p>
                      <a:pPr>
                        <a:lnSpc>
                          <a:spcPct val="107000"/>
                        </a:lnSpc>
                        <a:spcAft>
                          <a:spcPts val="0"/>
                        </a:spcAft>
                      </a:pPr>
                      <a:r>
                        <a:rPr lang="en-US" sz="1400" dirty="0" smtClean="0">
                          <a:effectLst/>
                        </a:rPr>
                        <a:t>Founded 1989</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tc>
                  <a:txBody>
                    <a:bodyPr/>
                    <a:lstStyle/>
                    <a:p>
                      <a:pPr>
                        <a:lnSpc>
                          <a:spcPct val="107000"/>
                        </a:lnSpc>
                        <a:spcAft>
                          <a:spcPts val="0"/>
                        </a:spcAft>
                      </a:pPr>
                      <a:r>
                        <a:rPr lang="en-GB" sz="1400" dirty="0">
                          <a:effectLst/>
                        </a:rPr>
                        <a:t>The Israeli Information </a:t>
                      </a:r>
                      <a:r>
                        <a:rPr lang="en-GB" sz="1400" dirty="0" err="1">
                          <a:effectLst/>
                        </a:rPr>
                        <a:t>Center</a:t>
                      </a:r>
                      <a:r>
                        <a:rPr lang="en-GB" sz="1400" dirty="0">
                          <a:effectLst/>
                        </a:rPr>
                        <a:t> for Human Rights in the Occupied Territories, documents and publicises human rights violations, and demands an end to the occupation</a:t>
                      </a:r>
                      <a:r>
                        <a:rPr lang="en-GB" sz="1400" dirty="0" smtClean="0">
                          <a:effectLst/>
                        </a:rPr>
                        <a:t>. | btselem.org</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extLst>
                  <a:ext uri="{0D108BD9-81ED-4DB2-BD59-A6C34878D82A}">
                    <a16:rowId xmlns:a16="http://schemas.microsoft.com/office/drawing/2014/main" val="2669703446"/>
                  </a:ext>
                </a:extLst>
              </a:tr>
            </a:tbl>
          </a:graphicData>
        </a:graphic>
      </p:graphicFrame>
      <p:sp>
        <p:nvSpPr>
          <p:cNvPr id="13" name="Rectangle 12"/>
          <p:cNvSpPr/>
          <p:nvPr/>
        </p:nvSpPr>
        <p:spPr>
          <a:xfrm>
            <a:off x="0" y="19052"/>
            <a:ext cx="2515494" cy="70805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775" y="1309475"/>
            <a:ext cx="2362200" cy="543306"/>
          </a:xfrm>
          <a:prstGeom prst="rect">
            <a:avLst/>
          </a:prstGeom>
        </p:spPr>
      </p:pic>
      <p:pic>
        <p:nvPicPr>
          <p:cNvPr id="5" name="Picture 4"/>
          <p:cNvPicPr>
            <a:picLocks noChangeAspect="1"/>
          </p:cNvPicPr>
          <p:nvPr/>
        </p:nvPicPr>
        <p:blipFill rotWithShape="1">
          <a:blip r:embed="rId4" cstate="email">
            <a:extLst>
              <a:ext uri="{28A0092B-C50C-407E-A947-70E740481C1C}">
                <a14:useLocalDpi xmlns:a14="http://schemas.microsoft.com/office/drawing/2010/main"/>
              </a:ext>
            </a:extLst>
          </a:blip>
          <a:srcRect l="-3128" b="-10299"/>
          <a:stretch/>
        </p:blipFill>
        <p:spPr>
          <a:xfrm>
            <a:off x="49775" y="5441515"/>
            <a:ext cx="2472083" cy="628294"/>
          </a:xfrm>
          <a:prstGeom prst="rect">
            <a:avLst/>
          </a:prstGeom>
        </p:spPr>
      </p:pic>
      <p:pic>
        <p:nvPicPr>
          <p:cNvPr id="6" name="Picture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55402" y="104778"/>
            <a:ext cx="2347006" cy="453623"/>
          </a:xfrm>
          <a:prstGeom prst="rect">
            <a:avLst/>
          </a:prstGeom>
        </p:spPr>
      </p:pic>
      <p:pic>
        <p:nvPicPr>
          <p:cNvPr id="7" name="Picture 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52801" y="3384719"/>
            <a:ext cx="1222045" cy="977851"/>
          </a:xfrm>
          <a:prstGeom prst="rect">
            <a:avLst/>
          </a:prstGeom>
        </p:spPr>
      </p:pic>
      <p:pic>
        <p:nvPicPr>
          <p:cNvPr id="8" name="Picture 7"/>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52400" y="2237709"/>
            <a:ext cx="2362200" cy="996848"/>
          </a:xfrm>
          <a:prstGeom prst="rect">
            <a:avLst/>
          </a:prstGeom>
        </p:spPr>
      </p:pic>
      <p:pic>
        <p:nvPicPr>
          <p:cNvPr id="9" name="Picture 8"/>
          <p:cNvPicPr>
            <a:picLocks noChangeAspect="1"/>
          </p:cNvPicPr>
          <p:nvPr/>
        </p:nvPicPr>
        <p:blipFill>
          <a:blip r:embed="rId8"/>
          <a:stretch>
            <a:fillRect/>
          </a:stretch>
        </p:blipFill>
        <p:spPr>
          <a:xfrm>
            <a:off x="-6019800" y="3225889"/>
            <a:ext cx="1714500" cy="1714500"/>
          </a:xfrm>
          <a:prstGeom prst="rect">
            <a:avLst/>
          </a:prstGeom>
        </p:spPr>
      </p:pic>
      <p:pic>
        <p:nvPicPr>
          <p:cNvPr id="12" name="Picture 11"/>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327220" y="4456786"/>
            <a:ext cx="1917192" cy="889224"/>
          </a:xfrm>
          <a:prstGeom prst="rect">
            <a:avLst/>
          </a:prstGeom>
        </p:spPr>
      </p:pic>
      <p:pic>
        <p:nvPicPr>
          <p:cNvPr id="14" name="Picture 13"/>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649363" y="6133403"/>
            <a:ext cx="930524" cy="974314"/>
          </a:xfrm>
          <a:prstGeom prst="rect">
            <a:avLst/>
          </a:prstGeom>
        </p:spPr>
      </p:pic>
    </p:spTree>
    <p:extLst>
      <p:ext uri="{BB962C8B-B14F-4D97-AF65-F5344CB8AC3E}">
        <p14:creationId xmlns:p14="http://schemas.microsoft.com/office/powerpoint/2010/main" val="766696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0-#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0-#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0-#ppt_w/2"/>
                                          </p:val>
                                        </p:tav>
                                        <p:tav tm="100000">
                                          <p:val>
                                            <p:strVal val="#ppt_x"/>
                                          </p:val>
                                        </p:tav>
                                      </p:tavLst>
                                    </p:anim>
                                    <p:anim calcmode="lin" valueType="num">
                                      <p:cBhvr additive="base">
                                        <p:cTn id="36"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ontent Placeholder 3"/>
          <p:cNvGraphicFramePr>
            <a:graphicFrameLocks/>
          </p:cNvGraphicFramePr>
          <p:nvPr>
            <p:extLst>
              <p:ext uri="{D42A27DB-BD31-4B8C-83A1-F6EECF244321}">
                <p14:modId xmlns:p14="http://schemas.microsoft.com/office/powerpoint/2010/main" val="872521487"/>
              </p:ext>
            </p:extLst>
          </p:nvPr>
        </p:nvGraphicFramePr>
        <p:xfrm>
          <a:off x="152400" y="9525"/>
          <a:ext cx="9144000" cy="6994868"/>
        </p:xfrm>
        <a:graphic>
          <a:graphicData uri="http://schemas.openxmlformats.org/drawingml/2006/table">
            <a:tbl>
              <a:tblPr firstRow="1" firstCol="1" bandRow="1">
                <a:tableStyleId>{8A107856-5554-42FB-B03E-39F5DBC370BA}</a:tableStyleId>
              </a:tblPr>
              <a:tblGrid>
                <a:gridCol w="2362200">
                  <a:extLst>
                    <a:ext uri="{9D8B030D-6E8A-4147-A177-3AD203B41FA5}">
                      <a16:colId xmlns:a16="http://schemas.microsoft.com/office/drawing/2014/main" val="1185414346"/>
                    </a:ext>
                  </a:extLst>
                </a:gridCol>
                <a:gridCol w="6781800">
                  <a:extLst>
                    <a:ext uri="{9D8B030D-6E8A-4147-A177-3AD203B41FA5}">
                      <a16:colId xmlns:a16="http://schemas.microsoft.com/office/drawing/2014/main" val="2875412197"/>
                    </a:ext>
                  </a:extLst>
                </a:gridCol>
              </a:tblGrid>
              <a:tr h="949961">
                <a:tc>
                  <a:txBody>
                    <a:bodyPr/>
                    <a:lstStyle/>
                    <a:p>
                      <a:pPr>
                        <a:lnSpc>
                          <a:spcPct val="107000"/>
                        </a:lnSpc>
                        <a:spcAft>
                          <a:spcPts val="0"/>
                        </a:spcAft>
                      </a:pPr>
                      <a:r>
                        <a:rPr lang="en-US" sz="1400" dirty="0" smtClean="0">
                          <a:effectLst/>
                        </a:rPr>
                        <a:t>Al-Haq</a:t>
                      </a:r>
                    </a:p>
                    <a:p>
                      <a:pPr>
                        <a:lnSpc>
                          <a:spcPct val="107000"/>
                        </a:lnSpc>
                        <a:spcAft>
                          <a:spcPts val="0"/>
                        </a:spcAft>
                      </a:pPr>
                      <a:r>
                        <a:rPr lang="en-US" sz="1400" dirty="0" smtClean="0">
                          <a:effectLst/>
                        </a:rPr>
                        <a:t>Founded 1979</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tc>
                  <a:txBody>
                    <a:bodyPr/>
                    <a:lstStyle/>
                    <a:p>
                      <a:pPr>
                        <a:lnSpc>
                          <a:spcPct val="107000"/>
                        </a:lnSpc>
                        <a:spcAft>
                          <a:spcPts val="0"/>
                        </a:spcAft>
                      </a:pPr>
                      <a:r>
                        <a:rPr lang="en-GB" sz="1400" dirty="0" smtClean="0">
                          <a:effectLst/>
                        </a:rPr>
                        <a:t>Al-Haq is an independent Palestinian non-governmental human rights organisation. Based in Ramallah, it</a:t>
                      </a:r>
                      <a:r>
                        <a:rPr lang="en-GB" sz="1400" baseline="0" dirty="0" smtClean="0">
                          <a:effectLst/>
                        </a:rPr>
                        <a:t> works to </a:t>
                      </a:r>
                      <a:r>
                        <a:rPr lang="en-GB" sz="1400" dirty="0" smtClean="0">
                          <a:effectLst/>
                        </a:rPr>
                        <a:t>protect and promote human rights and the rule of law in East</a:t>
                      </a:r>
                      <a:r>
                        <a:rPr lang="en-GB" sz="1400" baseline="0" dirty="0" smtClean="0">
                          <a:effectLst/>
                        </a:rPr>
                        <a:t> Jerusalem, the West Bank and Gaza. Al-Haq </a:t>
                      </a:r>
                      <a:r>
                        <a:rPr lang="en-GB" sz="1400" dirty="0" smtClean="0">
                          <a:effectLst/>
                        </a:rPr>
                        <a:t>has special consultative status with the UN Economic and Social Council. | www.alhaq.org</a:t>
                      </a:r>
                      <a:endParaRPr lang="en-GB" sz="1400" b="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extLst>
                  <a:ext uri="{0D108BD9-81ED-4DB2-BD59-A6C34878D82A}">
                    <a16:rowId xmlns:a16="http://schemas.microsoft.com/office/drawing/2014/main" val="3394141859"/>
                  </a:ext>
                </a:extLst>
              </a:tr>
              <a:tr h="1187452">
                <a:tc>
                  <a:txBody>
                    <a:bodyPr/>
                    <a:lstStyle/>
                    <a:p>
                      <a:pPr>
                        <a:lnSpc>
                          <a:spcPct val="107000"/>
                        </a:lnSpc>
                        <a:spcAft>
                          <a:spcPts val="0"/>
                        </a:spcAft>
                      </a:pPr>
                      <a:r>
                        <a:rPr lang="en-US" sz="1400" dirty="0" smtClean="0"/>
                        <a:t>Rabbis for Human Rights</a:t>
                      </a:r>
                    </a:p>
                    <a:p>
                      <a:pPr>
                        <a:lnSpc>
                          <a:spcPct val="107000"/>
                        </a:lnSpc>
                        <a:spcAft>
                          <a:spcPts val="0"/>
                        </a:spcAft>
                      </a:pPr>
                      <a:r>
                        <a:rPr lang="en-US" sz="1400" dirty="0" smtClean="0"/>
                        <a:t>Founded 1988</a:t>
                      </a:r>
                      <a:endParaRPr lang="en-GB" sz="1400" dirty="0">
                        <a:latin typeface="Arial" panose="020B0604020202020204" pitchFamily="34" charset="0"/>
                        <a:cs typeface="Arial" panose="020B0604020202020204" pitchFamily="34" charset="0"/>
                      </a:endParaRPr>
                    </a:p>
                  </a:txBody>
                  <a:tcPr marL="42770" marR="42770" marT="0" marB="0"/>
                </a:tc>
                <a:tc>
                  <a:txBody>
                    <a:bodyPr/>
                    <a:lstStyle/>
                    <a:p>
                      <a:pPr>
                        <a:lnSpc>
                          <a:spcPct val="107000"/>
                        </a:lnSpc>
                        <a:spcAft>
                          <a:spcPts val="0"/>
                        </a:spcAft>
                      </a:pPr>
                      <a:r>
                        <a:rPr lang="en-GB" sz="1400" dirty="0" smtClean="0"/>
                        <a:t>“Representing over 100 Israeli rabbis and rabbinical students from different streams of Judaism, we derive our authority from our Jewish tradition and the Universal Declaration of Human Rights. Our mission is to inform the Israeli public about human rights violations, and to pressure the State institutions to redress these injustices.” | rhr.org.il/</a:t>
                      </a:r>
                      <a:r>
                        <a:rPr lang="en-GB" sz="1400" dirty="0" err="1" smtClean="0"/>
                        <a:t>eng</a:t>
                      </a:r>
                      <a:r>
                        <a:rPr lang="en-GB" sz="1400" dirty="0" smtClean="0"/>
                        <a:t>/</a:t>
                      </a:r>
                      <a:endParaRPr lang="en-GB" sz="1400" dirty="0" smtClean="0">
                        <a:latin typeface="Arial" panose="020B0604020202020204" pitchFamily="34" charset="0"/>
                        <a:cs typeface="Arial" panose="020B0604020202020204" pitchFamily="34" charset="0"/>
                      </a:endParaRPr>
                    </a:p>
                  </a:txBody>
                  <a:tcPr marL="42770" marR="42770" marT="0" marB="0"/>
                </a:tc>
                <a:extLst>
                  <a:ext uri="{0D108BD9-81ED-4DB2-BD59-A6C34878D82A}">
                    <a16:rowId xmlns:a16="http://schemas.microsoft.com/office/drawing/2014/main" val="217899992"/>
                  </a:ext>
                </a:extLst>
              </a:tr>
              <a:tr h="1109829">
                <a:tc>
                  <a:txBody>
                    <a:bodyPr/>
                    <a:lstStyle/>
                    <a:p>
                      <a:pPr>
                        <a:lnSpc>
                          <a:spcPct val="107000"/>
                        </a:lnSpc>
                        <a:spcAft>
                          <a:spcPts val="0"/>
                        </a:spcAft>
                      </a:pPr>
                      <a:r>
                        <a:rPr lang="en-US" sz="1400" dirty="0" smtClean="0">
                          <a:effectLst/>
                        </a:rPr>
                        <a:t>New Profile</a:t>
                      </a:r>
                    </a:p>
                    <a:p>
                      <a:pPr>
                        <a:lnSpc>
                          <a:spcPct val="107000"/>
                        </a:lnSpc>
                        <a:spcAft>
                          <a:spcPts val="0"/>
                        </a:spcAft>
                      </a:pPr>
                      <a:r>
                        <a:rPr lang="en-US" sz="1400" dirty="0" smtClean="0">
                          <a:effectLst/>
                        </a:rPr>
                        <a:t>Founded pre 1999</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tc>
                  <a:txBody>
                    <a:bodyPr/>
                    <a:lstStyle/>
                    <a:p>
                      <a:pPr>
                        <a:lnSpc>
                          <a:spcPct val="107000"/>
                        </a:lnSpc>
                        <a:spcAft>
                          <a:spcPts val="0"/>
                        </a:spcAft>
                      </a:pPr>
                      <a:r>
                        <a:rPr lang="en-GB" sz="1400" dirty="0" smtClean="0">
                          <a:effectLst/>
                        </a:rPr>
                        <a:t>‘"New Profile" is a group of [Israeli] feminist women and men, who are convinced that we need not live in a soldiers’ state. Today, Israel is capable of a determined peace politics. It need not be a militarized society. We are convinced that we ourselves, our children, our partner’s, need not go on being endlessly mobilized, need not go on living as warriors. | www.newprofile.org/english</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extLst>
                  <a:ext uri="{0D108BD9-81ED-4DB2-BD59-A6C34878D82A}">
                    <a16:rowId xmlns:a16="http://schemas.microsoft.com/office/drawing/2014/main" val="2330071033"/>
                  </a:ext>
                </a:extLst>
              </a:tr>
              <a:tr h="880513">
                <a:tc>
                  <a:txBody>
                    <a:bodyPr/>
                    <a:lstStyle/>
                    <a:p>
                      <a:pPr>
                        <a:lnSpc>
                          <a:spcPct val="107000"/>
                        </a:lnSpc>
                        <a:spcAft>
                          <a:spcPts val="0"/>
                        </a:spcAft>
                      </a:pPr>
                      <a:r>
                        <a:rPr lang="en-US" sz="1400" dirty="0" err="1" smtClean="0">
                          <a:effectLst/>
                        </a:rPr>
                        <a:t>Yesh</a:t>
                      </a:r>
                      <a:r>
                        <a:rPr lang="en-US" sz="1400" dirty="0" smtClean="0">
                          <a:effectLst/>
                        </a:rPr>
                        <a:t> Din</a:t>
                      </a:r>
                    </a:p>
                    <a:p>
                      <a:pPr>
                        <a:lnSpc>
                          <a:spcPct val="107000"/>
                        </a:lnSpc>
                        <a:spcAft>
                          <a:spcPts val="0"/>
                        </a:spcAft>
                      </a:pPr>
                      <a:r>
                        <a:rPr lang="en-US" sz="1400" dirty="0" smtClean="0">
                          <a:effectLst/>
                        </a:rPr>
                        <a:t>Founded 2005</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tc>
                  <a:txBody>
                    <a:bodyPr/>
                    <a:lstStyle/>
                    <a:p>
                      <a:pPr>
                        <a:lnSpc>
                          <a:spcPct val="107000"/>
                        </a:lnSpc>
                        <a:spcAft>
                          <a:spcPts val="0"/>
                        </a:spcAft>
                      </a:pPr>
                      <a:r>
                        <a:rPr lang="en-GB" sz="1400" dirty="0" err="1" smtClean="0">
                          <a:effectLst/>
                        </a:rPr>
                        <a:t>Yesh</a:t>
                      </a:r>
                      <a:r>
                        <a:rPr lang="en-GB" sz="1400" dirty="0" smtClean="0">
                          <a:effectLst/>
                        </a:rPr>
                        <a:t> Din – Volunteers for Human Rights is an Israeli organization. </a:t>
                      </a:r>
                      <a:r>
                        <a:rPr lang="en-GB" sz="1400" dirty="0" err="1" smtClean="0">
                          <a:effectLst/>
                        </a:rPr>
                        <a:t>Yesh</a:t>
                      </a:r>
                      <a:r>
                        <a:rPr lang="en-GB" sz="1400" dirty="0" smtClean="0">
                          <a:effectLst/>
                        </a:rPr>
                        <a:t> Din staff and volunteers work protect the human rights of Palestinians living under Israeli armed forces’ occupation. They</a:t>
                      </a:r>
                      <a:r>
                        <a:rPr lang="en-GB" sz="1400" baseline="0" dirty="0" smtClean="0">
                          <a:effectLst/>
                        </a:rPr>
                        <a:t> document individual cases and challenge the larger policies that lead to problems. |  www.yesh-din.org</a:t>
                      </a:r>
                      <a:endParaRPr lang="en-GB" sz="1400" dirty="0" smtClean="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extLst>
                  <a:ext uri="{0D108BD9-81ED-4DB2-BD59-A6C34878D82A}">
                    <a16:rowId xmlns:a16="http://schemas.microsoft.com/office/drawing/2014/main" val="4070464563"/>
                  </a:ext>
                </a:extLst>
              </a:tr>
              <a:tr h="949961">
                <a:tc>
                  <a:txBody>
                    <a:bodyPr/>
                    <a:lstStyle/>
                    <a:p>
                      <a:pPr>
                        <a:lnSpc>
                          <a:spcPct val="107000"/>
                        </a:lnSpc>
                        <a:spcAft>
                          <a:spcPts val="0"/>
                        </a:spcAft>
                      </a:pPr>
                      <a:r>
                        <a:rPr lang="en-US" sz="1400" dirty="0" err="1" smtClean="0">
                          <a:effectLst/>
                        </a:rPr>
                        <a:t>Addameer</a:t>
                      </a:r>
                      <a:endParaRPr lang="en-US" sz="1400" dirty="0" smtClean="0">
                        <a:effectLst/>
                      </a:endParaRPr>
                    </a:p>
                    <a:p>
                      <a:pPr>
                        <a:lnSpc>
                          <a:spcPct val="107000"/>
                        </a:lnSpc>
                        <a:spcAft>
                          <a:spcPts val="0"/>
                        </a:spcAft>
                      </a:pPr>
                      <a:r>
                        <a:rPr lang="en-US" sz="1400" dirty="0" smtClean="0">
                          <a:effectLst/>
                        </a:rPr>
                        <a:t>1992</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tc>
                  <a:txBody>
                    <a:bodyPr/>
                    <a:lstStyle/>
                    <a:p>
                      <a:pPr>
                        <a:lnSpc>
                          <a:spcPct val="107000"/>
                        </a:lnSpc>
                        <a:spcAft>
                          <a:spcPts val="0"/>
                        </a:spcAft>
                      </a:pPr>
                      <a:r>
                        <a:rPr lang="en-GB" sz="1400" dirty="0" smtClean="0">
                          <a:effectLst/>
                        </a:rPr>
                        <a:t>ADDAMEER (Arabic for conscience) Prisoner Support and Human Rights Association is a Palestinian non-governmental, civil institution that works to support Palestinian political prisoners held in Israeli and Palestinian prisons.</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extLst>
                  <a:ext uri="{0D108BD9-81ED-4DB2-BD59-A6C34878D82A}">
                    <a16:rowId xmlns:a16="http://schemas.microsoft.com/office/drawing/2014/main" val="2462944543"/>
                  </a:ext>
                </a:extLst>
              </a:tr>
              <a:tr h="830937">
                <a:tc>
                  <a:txBody>
                    <a:bodyPr/>
                    <a:lstStyle/>
                    <a:p>
                      <a:pPr>
                        <a:lnSpc>
                          <a:spcPct val="107000"/>
                        </a:lnSpc>
                        <a:spcAft>
                          <a:spcPts val="0"/>
                        </a:spcAft>
                      </a:pPr>
                      <a:r>
                        <a:rPr lang="en-GB" sz="1400" dirty="0" smtClean="0">
                          <a:effectLst/>
                        </a:rPr>
                        <a:t>Neve Shalom: Oasis of Peace - </a:t>
                      </a:r>
                      <a:r>
                        <a:rPr lang="en-GB" sz="1400" dirty="0" err="1" smtClean="0">
                          <a:effectLst/>
                        </a:rPr>
                        <a:t>Wahat</a:t>
                      </a:r>
                      <a:r>
                        <a:rPr lang="en-GB" sz="1400" dirty="0" smtClean="0">
                          <a:effectLst/>
                        </a:rPr>
                        <a:t> al-Salam</a:t>
                      </a:r>
                    </a:p>
                    <a:p>
                      <a:pPr>
                        <a:lnSpc>
                          <a:spcPct val="107000"/>
                        </a:lnSpc>
                        <a:spcAft>
                          <a:spcPts val="0"/>
                        </a:spcAft>
                      </a:pPr>
                      <a:r>
                        <a:rPr lang="en-US" sz="1400" dirty="0" smtClean="0">
                          <a:effectLst/>
                        </a:rPr>
                        <a:t>Founded:</a:t>
                      </a:r>
                      <a:r>
                        <a:rPr lang="en-US" sz="1400" baseline="0" dirty="0" smtClean="0">
                          <a:effectLst/>
                        </a:rPr>
                        <a:t> 1969</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tc>
                  <a:txBody>
                    <a:bodyPr/>
                    <a:lstStyle/>
                    <a:p>
                      <a:pPr>
                        <a:lnSpc>
                          <a:spcPct val="107000"/>
                        </a:lnSpc>
                        <a:spcAft>
                          <a:spcPts val="0"/>
                        </a:spcAft>
                      </a:pPr>
                      <a:r>
                        <a:rPr lang="en-GB" sz="1400" dirty="0" smtClean="0">
                          <a:effectLst/>
                        </a:rPr>
                        <a:t>Neve Shalom (Hebrew) </a:t>
                      </a:r>
                      <a:r>
                        <a:rPr lang="en-GB" sz="1400" dirty="0" err="1" smtClean="0">
                          <a:effectLst/>
                        </a:rPr>
                        <a:t>Wāħat</a:t>
                      </a:r>
                      <a:r>
                        <a:rPr lang="en-GB" sz="1400" dirty="0" smtClean="0">
                          <a:effectLst/>
                        </a:rPr>
                        <a:t> as-</a:t>
                      </a:r>
                      <a:r>
                        <a:rPr lang="en-GB" sz="1400" dirty="0" err="1" smtClean="0">
                          <a:effectLst/>
                        </a:rPr>
                        <a:t>Salām</a:t>
                      </a:r>
                      <a:r>
                        <a:rPr lang="en-GB" sz="1400" dirty="0" smtClean="0">
                          <a:effectLst/>
                        </a:rPr>
                        <a:t> (Arabic)</a:t>
                      </a:r>
                      <a:r>
                        <a:rPr lang="en-GB" sz="1400" baseline="0" dirty="0" smtClean="0">
                          <a:effectLst/>
                        </a:rPr>
                        <a:t> </a:t>
                      </a:r>
                      <a:r>
                        <a:rPr lang="en-GB" sz="1400" dirty="0" smtClean="0">
                          <a:effectLst/>
                        </a:rPr>
                        <a:t>is a cooperative village jointly founded by Israeli Jews and Arabs in an attempt to show that the two peoples can live side by side peacefully, as well as to conduct educational work for peace, equality and understanding between the two peoples.</a:t>
                      </a: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extLst>
                  <a:ext uri="{0D108BD9-81ED-4DB2-BD59-A6C34878D82A}">
                    <a16:rowId xmlns:a16="http://schemas.microsoft.com/office/drawing/2014/main" val="566664832"/>
                  </a:ext>
                </a:extLst>
              </a:tr>
              <a:tr h="939821">
                <a:tc>
                  <a:txBody>
                    <a:bodyPr/>
                    <a:lstStyle/>
                    <a:p>
                      <a:pPr>
                        <a:lnSpc>
                          <a:spcPct val="107000"/>
                        </a:lnSpc>
                        <a:spcAft>
                          <a:spcPts val="0"/>
                        </a:spcAft>
                      </a:pP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tc>
                  <a:txBody>
                    <a:bodyPr/>
                    <a:lstStyle/>
                    <a:p>
                      <a:pPr>
                        <a:lnSpc>
                          <a:spcPct val="107000"/>
                        </a:lnSpc>
                        <a:spcAft>
                          <a:spcPts val="0"/>
                        </a:spcAft>
                      </a:pPr>
                      <a:endParaRPr lang="en-GB" sz="1400" dirty="0">
                        <a:effectLst/>
                        <a:latin typeface="Arial" panose="020B0604020202020204" pitchFamily="34" charset="0"/>
                        <a:ea typeface="Calibri" panose="020F0502020204030204" pitchFamily="34" charset="0"/>
                        <a:cs typeface="Arial" panose="020B0604020202020204" pitchFamily="34" charset="0"/>
                      </a:endParaRPr>
                    </a:p>
                  </a:txBody>
                  <a:tcPr marL="42770" marR="42770" marT="0" marB="0"/>
                </a:tc>
                <a:extLst>
                  <a:ext uri="{0D108BD9-81ED-4DB2-BD59-A6C34878D82A}">
                    <a16:rowId xmlns:a16="http://schemas.microsoft.com/office/drawing/2014/main" val="2669703446"/>
                  </a:ext>
                </a:extLst>
              </a:tr>
            </a:tbl>
          </a:graphicData>
        </a:graphic>
      </p:graphicFrame>
      <p:sp>
        <p:nvSpPr>
          <p:cNvPr id="3" name="Rectangle 2"/>
          <p:cNvSpPr/>
          <p:nvPr/>
        </p:nvSpPr>
        <p:spPr>
          <a:xfrm>
            <a:off x="0" y="-76200"/>
            <a:ext cx="2515494" cy="70805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1569" y="-30712"/>
            <a:ext cx="992354" cy="981075"/>
          </a:xfrm>
          <a:prstGeom prst="rect">
            <a:avLst/>
          </a:prstGeom>
        </p:spPr>
      </p:pic>
      <p:pic>
        <p:nvPicPr>
          <p:cNvPr id="15" name="Picture 1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3331" y="1014047"/>
            <a:ext cx="1272385" cy="1150101"/>
          </a:xfrm>
          <a:prstGeom prst="rect">
            <a:avLst/>
          </a:prstGeom>
        </p:spPr>
      </p:pic>
      <p:pic>
        <p:nvPicPr>
          <p:cNvPr id="16" name="Picture 1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50335" y="-3574683"/>
            <a:ext cx="3896994" cy="808682"/>
          </a:xfrm>
          <a:prstGeom prst="rect">
            <a:avLst/>
          </a:prstGeom>
        </p:spPr>
      </p:pic>
      <p:pic>
        <p:nvPicPr>
          <p:cNvPr id="17" name="Picture 1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11159" y="3006297"/>
            <a:ext cx="1011623" cy="1000125"/>
          </a:xfrm>
          <a:prstGeom prst="rect">
            <a:avLst/>
          </a:prstGeom>
        </p:spPr>
      </p:pic>
      <p:pic>
        <p:nvPicPr>
          <p:cNvPr id="18" name="Picture 1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90500" y="2233247"/>
            <a:ext cx="2271844" cy="486558"/>
          </a:xfrm>
          <a:prstGeom prst="rect">
            <a:avLst/>
          </a:prstGeom>
        </p:spPr>
      </p:pic>
      <p:pic>
        <p:nvPicPr>
          <p:cNvPr id="19" name="Picture 1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52400" y="4223814"/>
            <a:ext cx="2134776" cy="442997"/>
          </a:xfrm>
          <a:prstGeom prst="rect">
            <a:avLst/>
          </a:prstGeom>
        </p:spPr>
      </p:pic>
      <p:pic>
        <p:nvPicPr>
          <p:cNvPr id="2" name="Picture 1"/>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4020800" y="2514600"/>
            <a:ext cx="3962400" cy="2971800"/>
          </a:xfrm>
          <a:prstGeom prst="rect">
            <a:avLst/>
          </a:prstGeom>
        </p:spPr>
      </p:pic>
      <p:pic>
        <p:nvPicPr>
          <p:cNvPr id="4" name="Picture 3"/>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531417" y="5053944"/>
            <a:ext cx="1287285" cy="993623"/>
          </a:xfrm>
          <a:prstGeom prst="rect">
            <a:avLst/>
          </a:prstGeom>
        </p:spPr>
      </p:pic>
    </p:spTree>
    <p:extLst>
      <p:ext uri="{BB962C8B-B14F-4D97-AF65-F5344CB8AC3E}">
        <p14:creationId xmlns:p14="http://schemas.microsoft.com/office/powerpoint/2010/main" val="1853307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0-#ppt_w/2"/>
                                          </p:val>
                                        </p:tav>
                                        <p:tav tm="100000">
                                          <p:val>
                                            <p:strVal val="#ppt_x"/>
                                          </p:val>
                                        </p:tav>
                                      </p:tavLst>
                                    </p:anim>
                                    <p:anim calcmode="lin" valueType="num">
                                      <p:cBhvr additive="base">
                                        <p:cTn id="16" dur="5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0-#ppt_w/2"/>
                                          </p:val>
                                        </p:tav>
                                        <p:tav tm="100000">
                                          <p:val>
                                            <p:strVal val="#ppt_x"/>
                                          </p:val>
                                        </p:tav>
                                      </p:tavLst>
                                    </p:anim>
                                    <p:anim calcmode="lin" valueType="num">
                                      <p:cBhvr additive="base">
                                        <p:cTn id="20" dur="5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0-#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0-#ppt_w/2"/>
                                          </p:val>
                                        </p:tav>
                                        <p:tav tm="100000">
                                          <p:val>
                                            <p:strVal val="#ppt_x"/>
                                          </p:val>
                                        </p:tav>
                                      </p:tavLst>
                                    </p:anim>
                                    <p:anim calcmode="lin" valueType="num">
                                      <p:cBhvr additive="base">
                                        <p:cTn id="28" dur="500" fill="hold"/>
                                        <p:tgtEl>
                                          <p:spTgt spid="4"/>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0-#ppt_w/2"/>
                                          </p:val>
                                        </p:tav>
                                        <p:tav tm="100000">
                                          <p:val>
                                            <p:strVal val="#ppt_x"/>
                                          </p:val>
                                        </p:tav>
                                      </p:tavLst>
                                    </p:anim>
                                    <p:anim calcmode="lin" valueType="num">
                                      <p:cBhvr additive="base">
                                        <p:cTn id="32"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a:xfrm>
            <a:off x="1168400" y="1295400"/>
            <a:ext cx="8229600" cy="5410200"/>
          </a:xfrm>
        </p:spPr>
        <p:txBody>
          <a:bodyPr numCol="2">
            <a:normAutofit/>
          </a:bodyPr>
          <a:lstStyle/>
          <a:p>
            <a:r>
              <a:rPr lang="en-US" dirty="0" smtClean="0"/>
              <a:t>Accompany</a:t>
            </a:r>
          </a:p>
          <a:p>
            <a:r>
              <a:rPr lang="en-US" dirty="0" smtClean="0"/>
              <a:t>Dialogue</a:t>
            </a:r>
          </a:p>
          <a:p>
            <a:r>
              <a:rPr lang="en-US" dirty="0" smtClean="0"/>
              <a:t>negotiate</a:t>
            </a:r>
          </a:p>
          <a:p>
            <a:r>
              <a:rPr lang="en-GB" dirty="0"/>
              <a:t>take collective action </a:t>
            </a:r>
            <a:endParaRPr lang="en-US" dirty="0" smtClean="0"/>
          </a:p>
          <a:p>
            <a:r>
              <a:rPr lang="en-US" dirty="0" smtClean="0"/>
              <a:t>Monitor [human rights]</a:t>
            </a:r>
          </a:p>
          <a:p>
            <a:r>
              <a:rPr lang="en-US" dirty="0" smtClean="0"/>
              <a:t>March</a:t>
            </a:r>
          </a:p>
          <a:p>
            <a:r>
              <a:rPr lang="en-US" dirty="0" smtClean="0"/>
              <a:t>Educate</a:t>
            </a:r>
          </a:p>
          <a:p>
            <a:r>
              <a:rPr lang="en-US" dirty="0" smtClean="0"/>
              <a:t>Protest</a:t>
            </a:r>
          </a:p>
          <a:p>
            <a:r>
              <a:rPr lang="en-US" dirty="0" smtClean="0"/>
              <a:t>Highlight</a:t>
            </a:r>
          </a:p>
          <a:p>
            <a:r>
              <a:rPr lang="en-US" dirty="0"/>
              <a:t>C</a:t>
            </a:r>
            <a:r>
              <a:rPr lang="en-US" dirty="0" smtClean="0"/>
              <a:t>ooperate</a:t>
            </a:r>
          </a:p>
          <a:p>
            <a:r>
              <a:rPr lang="en-US" dirty="0" smtClean="0"/>
              <a:t>Challenge</a:t>
            </a:r>
          </a:p>
          <a:p>
            <a:r>
              <a:rPr lang="en-US" dirty="0" smtClean="0"/>
              <a:t>Direct action</a:t>
            </a:r>
          </a:p>
          <a:p>
            <a:r>
              <a:rPr lang="en-US" dirty="0" smtClean="0"/>
              <a:t>Connect</a:t>
            </a:r>
          </a:p>
          <a:p>
            <a:r>
              <a:rPr lang="en-US" dirty="0" smtClean="0"/>
              <a:t>Nonviolence</a:t>
            </a:r>
          </a:p>
          <a:p>
            <a:r>
              <a:rPr lang="en-US" dirty="0" smtClean="0"/>
              <a:t>Support</a:t>
            </a:r>
          </a:p>
          <a:p>
            <a:r>
              <a:rPr lang="en-US" dirty="0" smtClean="0"/>
              <a:t>Show solidarity</a:t>
            </a:r>
          </a:p>
          <a:p>
            <a:r>
              <a:rPr lang="en-US" dirty="0" smtClean="0"/>
              <a:t>Volunteer</a:t>
            </a:r>
          </a:p>
          <a:p>
            <a:r>
              <a:rPr lang="en-US" dirty="0" smtClean="0"/>
              <a:t>Research</a:t>
            </a:r>
            <a:endParaRPr lang="en-GB" dirty="0"/>
          </a:p>
        </p:txBody>
      </p:sp>
      <p:sp>
        <p:nvSpPr>
          <p:cNvPr id="4" name="TextBox 3"/>
          <p:cNvSpPr txBox="1"/>
          <p:nvPr/>
        </p:nvSpPr>
        <p:spPr>
          <a:xfrm>
            <a:off x="5283200" y="5382161"/>
            <a:ext cx="5471886" cy="1015663"/>
          </a:xfrm>
          <a:prstGeom prst="rect">
            <a:avLst/>
          </a:prstGeom>
          <a:solidFill>
            <a:schemeClr val="accent2"/>
          </a:solidFill>
        </p:spPr>
        <p:txBody>
          <a:bodyPr wrap="square" rtlCol="0">
            <a:spAutoFit/>
          </a:bodyPr>
          <a:lstStyle/>
          <a:p>
            <a:r>
              <a:rPr lang="en-GB" sz="2000" dirty="0">
                <a:solidFill>
                  <a:schemeClr val="bg1"/>
                </a:solidFill>
                <a:latin typeface="Arial" panose="020B0604020202020204" pitchFamily="34" charset="0"/>
                <a:cs typeface="Arial" panose="020B0604020202020204" pitchFamily="34" charset="0"/>
              </a:rPr>
              <a:t>Are there any words you don’t understand?</a:t>
            </a:r>
          </a:p>
          <a:p>
            <a:r>
              <a:rPr lang="en-GB" sz="2000" dirty="0" smtClean="0">
                <a:solidFill>
                  <a:schemeClr val="bg1"/>
                </a:solidFill>
                <a:latin typeface="Arial" panose="020B0604020202020204" pitchFamily="34" charset="0"/>
                <a:cs typeface="Arial" panose="020B0604020202020204" pitchFamily="34" charset="0"/>
              </a:rPr>
              <a:t>Which three words do you think are the most powerful?</a:t>
            </a:r>
            <a:endParaRPr lang="en-GB" sz="2000" dirty="0">
              <a:solidFill>
                <a:schemeClr val="bg1"/>
              </a:solidFill>
              <a:latin typeface="Arial" panose="020B0604020202020204" pitchFamily="34" charset="0"/>
              <a:cs typeface="Arial" panose="020B0604020202020204" pitchFamily="34" charset="0"/>
            </a:endParaRPr>
          </a:p>
        </p:txBody>
      </p:sp>
      <p:sp>
        <p:nvSpPr>
          <p:cNvPr id="5" name="TextBox 4"/>
          <p:cNvSpPr txBox="1"/>
          <p:nvPr/>
        </p:nvSpPr>
        <p:spPr>
          <a:xfrm>
            <a:off x="338909" y="525961"/>
            <a:ext cx="8686800" cy="769441"/>
          </a:xfrm>
          <a:prstGeom prst="rect">
            <a:avLst/>
          </a:prstGeom>
          <a:noFill/>
        </p:spPr>
        <p:txBody>
          <a:bodyPr wrap="square" rtlCol="0">
            <a:spAutoFit/>
          </a:bodyPr>
          <a:lstStyle/>
          <a:p>
            <a:pPr algn="ctr"/>
            <a:r>
              <a:rPr lang="en-GB" sz="4400" b="1" dirty="0" smtClean="0">
                <a:solidFill>
                  <a:schemeClr val="accent2"/>
                </a:solidFill>
                <a:latin typeface="Arial" panose="020B0604020202020204" pitchFamily="34" charset="0"/>
                <a:cs typeface="Arial" panose="020B0604020202020204" pitchFamily="34" charset="0"/>
              </a:rPr>
              <a:t>Vocabulary: taking action</a:t>
            </a:r>
            <a:endParaRPr lang="en-GB" sz="2400" b="1" dirty="0">
              <a:solidFill>
                <a:schemeClr val="accent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516114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email">
            <a:extLst>
              <a:ext uri="{28A0092B-C50C-407E-A947-70E740481C1C}">
                <a14:useLocalDpi xmlns:a14="http://schemas.microsoft.com/office/drawing/2010/main"/>
              </a:ext>
            </a:extLst>
          </a:blip>
          <a:srcRect t="3762"/>
          <a:stretch/>
        </p:blipFill>
        <p:spPr>
          <a:xfrm>
            <a:off x="6305321" y="5793498"/>
            <a:ext cx="4379205" cy="1063584"/>
          </a:xfrm>
          <a:prstGeom prst="snip2SameRect">
            <a:avLst>
              <a:gd name="adj1" fmla="val 46744"/>
              <a:gd name="adj2" fmla="val 0"/>
            </a:avLst>
          </a:prstGeom>
        </p:spPr>
      </p:pic>
      <p:sp>
        <p:nvSpPr>
          <p:cNvPr id="2" name="Rectangle 1"/>
          <p:cNvSpPr/>
          <p:nvPr/>
        </p:nvSpPr>
        <p:spPr>
          <a:xfrm>
            <a:off x="1905000" y="1183099"/>
            <a:ext cx="8412480" cy="4401205"/>
          </a:xfrm>
          <a:prstGeom prst="rect">
            <a:avLst/>
          </a:prstGeom>
        </p:spPr>
        <p:txBody>
          <a:bodyPr wrap="square">
            <a:spAutoFit/>
          </a:bodyPr>
          <a:lstStyle/>
          <a:p>
            <a:pPr marL="514350" indent="-514350">
              <a:buFont typeface="+mj-lt"/>
              <a:buAutoNum type="arabicPeriod"/>
            </a:pPr>
            <a:r>
              <a:rPr lang="en-GB" sz="2800" dirty="0" smtClean="0">
                <a:latin typeface="Arial" panose="020B0604020202020204" pitchFamily="34" charset="0"/>
                <a:cs typeface="Arial" panose="020B0604020202020204" pitchFamily="34" charset="0"/>
              </a:rPr>
              <a:t>What </a:t>
            </a:r>
            <a:r>
              <a:rPr lang="en-GB" sz="2800" dirty="0">
                <a:latin typeface="Arial" panose="020B0604020202020204" pitchFamily="34" charset="0"/>
                <a:cs typeface="Arial" panose="020B0604020202020204" pitchFamily="34" charset="0"/>
              </a:rPr>
              <a:t>are the organisation’s aims?</a:t>
            </a:r>
          </a:p>
          <a:p>
            <a:pPr marL="514350" indent="-514350">
              <a:buFont typeface="+mj-lt"/>
              <a:buAutoNum type="arabicPeriod"/>
            </a:pPr>
            <a:r>
              <a:rPr lang="en-GB" sz="2800" dirty="0">
                <a:latin typeface="Arial" panose="020B0604020202020204" pitchFamily="34" charset="0"/>
                <a:cs typeface="Arial" panose="020B0604020202020204" pitchFamily="34" charset="0"/>
              </a:rPr>
              <a:t>What work do they do to achieve their aims?</a:t>
            </a:r>
          </a:p>
          <a:p>
            <a:pPr marL="514350" indent="-514350">
              <a:buFont typeface="+mj-lt"/>
              <a:buAutoNum type="arabicPeriod"/>
            </a:pPr>
            <a:r>
              <a:rPr lang="en-GB" sz="2800" dirty="0">
                <a:latin typeface="Arial" panose="020B0604020202020204" pitchFamily="34" charset="0"/>
                <a:cs typeface="Arial" panose="020B0604020202020204" pitchFamily="34" charset="0"/>
              </a:rPr>
              <a:t>Who is involved?</a:t>
            </a:r>
          </a:p>
          <a:p>
            <a:pPr marL="514350" indent="-514350">
              <a:buFont typeface="+mj-lt"/>
              <a:buAutoNum type="arabicPeriod"/>
            </a:pPr>
            <a:r>
              <a:rPr lang="en-GB" sz="2800" dirty="0">
                <a:latin typeface="Arial" panose="020B0604020202020204" pitchFamily="34" charset="0"/>
                <a:cs typeface="Arial" panose="020B0604020202020204" pitchFamily="34" charset="0"/>
              </a:rPr>
              <a:t>Why do people get involved?</a:t>
            </a:r>
          </a:p>
          <a:p>
            <a:pPr marL="514350" indent="-514350">
              <a:buFont typeface="+mj-lt"/>
              <a:buAutoNum type="arabicPeriod"/>
            </a:pPr>
            <a:r>
              <a:rPr lang="en-GB" sz="2800" dirty="0">
                <a:latin typeface="Arial" panose="020B0604020202020204" pitchFamily="34" charset="0"/>
                <a:cs typeface="Arial" panose="020B0604020202020204" pitchFamily="34" charset="0"/>
              </a:rPr>
              <a:t>Is there a particular philosophy/ideology that inspires them?</a:t>
            </a:r>
          </a:p>
          <a:p>
            <a:pPr marL="514350" indent="-514350">
              <a:buFont typeface="+mj-lt"/>
              <a:buAutoNum type="arabicPeriod"/>
            </a:pPr>
            <a:r>
              <a:rPr lang="en-GB" sz="2800" dirty="0">
                <a:latin typeface="Arial" panose="020B0604020202020204" pitchFamily="34" charset="0"/>
                <a:cs typeface="Arial" panose="020B0604020202020204" pitchFamily="34" charset="0"/>
              </a:rPr>
              <a:t>How successful are they? </a:t>
            </a:r>
          </a:p>
          <a:p>
            <a:pPr marL="514350" indent="-514350">
              <a:buFont typeface="+mj-lt"/>
              <a:buAutoNum type="arabicPeriod"/>
            </a:pPr>
            <a:r>
              <a:rPr lang="en-GB" sz="2800" dirty="0">
                <a:latin typeface="Arial" panose="020B0604020202020204" pitchFamily="34" charset="0"/>
                <a:cs typeface="Arial" panose="020B0604020202020204" pitchFamily="34" charset="0"/>
              </a:rPr>
              <a:t>What particular successes have they had?</a:t>
            </a:r>
          </a:p>
          <a:p>
            <a:pPr marL="514350" indent="-514350">
              <a:buFont typeface="+mj-lt"/>
              <a:buAutoNum type="arabicPeriod"/>
            </a:pPr>
            <a:r>
              <a:rPr lang="en-GB" sz="2800" dirty="0">
                <a:latin typeface="Arial" panose="020B0604020202020204" pitchFamily="34" charset="0"/>
                <a:cs typeface="Arial" panose="020B0604020202020204" pitchFamily="34" charset="0"/>
              </a:rPr>
              <a:t>What barriers/opposition/criticism do they face?</a:t>
            </a:r>
          </a:p>
          <a:p>
            <a:pPr marL="514350" indent="-514350">
              <a:buFont typeface="+mj-lt"/>
              <a:buAutoNum type="arabicPeriod"/>
            </a:pPr>
            <a:r>
              <a:rPr lang="en-GB" sz="2800" dirty="0">
                <a:latin typeface="Arial" panose="020B0604020202020204" pitchFamily="34" charset="0"/>
                <a:cs typeface="Arial" panose="020B0604020202020204" pitchFamily="34" charset="0"/>
              </a:rPr>
              <a:t>How do you think they could improve?</a:t>
            </a:r>
          </a:p>
        </p:txBody>
      </p:sp>
      <p:sp>
        <p:nvSpPr>
          <p:cNvPr id="6" name="TextBox 5"/>
          <p:cNvSpPr txBox="1"/>
          <p:nvPr/>
        </p:nvSpPr>
        <p:spPr>
          <a:xfrm>
            <a:off x="1630680" y="413658"/>
            <a:ext cx="8686800" cy="769441"/>
          </a:xfrm>
          <a:prstGeom prst="rect">
            <a:avLst/>
          </a:prstGeom>
          <a:noFill/>
        </p:spPr>
        <p:txBody>
          <a:bodyPr wrap="square" rtlCol="0">
            <a:spAutoFit/>
          </a:bodyPr>
          <a:lstStyle/>
          <a:p>
            <a:pPr algn="ctr"/>
            <a:r>
              <a:rPr lang="en-GB" sz="4400" b="1" dirty="0">
                <a:solidFill>
                  <a:schemeClr val="accent2"/>
                </a:solidFill>
                <a:latin typeface="Arial" panose="020B0604020202020204" pitchFamily="34" charset="0"/>
                <a:cs typeface="Arial" panose="020B0604020202020204" pitchFamily="34" charset="0"/>
              </a:rPr>
              <a:t>Research a Peace Organisation</a:t>
            </a:r>
            <a:endParaRPr lang="en-GB" sz="2400" b="1" dirty="0">
              <a:solidFill>
                <a:schemeClr val="accent2"/>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rotWithShape="1">
          <a:blip r:embed="rId2" cstate="email">
            <a:extLst>
              <a:ext uri="{28A0092B-C50C-407E-A947-70E740481C1C}">
                <a14:useLocalDpi xmlns:a14="http://schemas.microsoft.com/office/drawing/2010/main"/>
              </a:ext>
            </a:extLst>
          </a:blip>
          <a:srcRect t="3762"/>
          <a:stretch/>
        </p:blipFill>
        <p:spPr>
          <a:xfrm>
            <a:off x="3279053" y="5793498"/>
            <a:ext cx="4379205" cy="1063584"/>
          </a:xfrm>
          <a:prstGeom prst="snip2SameRect">
            <a:avLst>
              <a:gd name="adj1" fmla="val 46744"/>
              <a:gd name="adj2" fmla="val 0"/>
            </a:avLst>
          </a:prstGeom>
        </p:spPr>
      </p:pic>
    </p:spTree>
    <p:extLst>
      <p:ext uri="{BB962C8B-B14F-4D97-AF65-F5344CB8AC3E}">
        <p14:creationId xmlns:p14="http://schemas.microsoft.com/office/powerpoint/2010/main" val="271634497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6. Borders drawing the line 1947_V1" id="{15CBCD4F-0A06-4356-B22D-7D5EEB88C34A}" vid="{AA4E4EA9-6A25-4D99-84B5-50C4238296A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Paul Gallagher template 1</Template>
  <TotalTime>10</TotalTime>
  <Words>966</Words>
  <Application>Microsoft Office PowerPoint</Application>
  <PresentationFormat>Widescreen</PresentationFormat>
  <Paragraphs>115</Paragraphs>
  <Slides>9</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Gill Sans MT</vt:lpstr>
      <vt:lpstr>Tema de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Ellis Brooks</dc:creator>
  <cp:lastModifiedBy>Ellis Brooks</cp:lastModifiedBy>
  <cp:revision>4</cp:revision>
  <dcterms:created xsi:type="dcterms:W3CDTF">2019-03-28T18:49:44Z</dcterms:created>
  <dcterms:modified xsi:type="dcterms:W3CDTF">2019-05-08T10:22:27Z</dcterms:modified>
</cp:coreProperties>
</file>